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9" r:id="rId2"/>
    <p:sldId id="289" r:id="rId3"/>
    <p:sldId id="305" r:id="rId4"/>
    <p:sldId id="303" r:id="rId5"/>
    <p:sldId id="304" r:id="rId6"/>
    <p:sldId id="319" r:id="rId7"/>
    <p:sldId id="294" r:id="rId8"/>
    <p:sldId id="295" r:id="rId9"/>
    <p:sldId id="296" r:id="rId10"/>
    <p:sldId id="316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49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39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41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80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45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57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4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2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34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45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24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20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39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5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039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62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70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22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950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020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185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0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562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18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07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6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1270931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816989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650514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1503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70481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31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156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045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650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92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945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440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63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321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893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28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00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1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2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58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75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89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5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Banner"/>
          <p:cNvSpPr>
            <a:spLocks noGrp="1"/>
          </p:cNvSpPr>
          <p:nvPr/>
        </p:nvSpPr>
        <p:spPr>
          <a:xfrm>
            <a:off x="0" y="0"/>
            <a:ext cx="12192000" cy="216000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8D Problem-Solving</a:t>
            </a:r>
          </a:p>
          <a:p>
            <a:pPr algn="ctr">
              <a:buNone/>
            </a:pPr>
            <a:r>
              <a:rPr lang="en-US" sz="1600" dirty="0">
                <a:solidFill>
                  <a:srgbClr val="1E91D6"/>
                </a:solidFill>
              </a:rPr>
              <a:t>Facilitator Teaching Guide  |  Root Cause Analysis &amp; Corrective Action</a:t>
            </a:r>
          </a:p>
        </p:txBody>
      </p:sp>
      <p:sp>
        <p:nvSpPr>
          <p:cNvPr id="11" name="RedStripe"/>
          <p:cNvSpPr>
            <a:spLocks noGrp="1"/>
          </p:cNvSpPr>
          <p:nvPr/>
        </p:nvSpPr>
        <p:spPr>
          <a:xfrm>
            <a:off x="0" y="2160000"/>
            <a:ext cx="12192000" cy="10800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/>
          <a:lstStyle/>
          <a:p>
            <a:endParaRPr sz="1600"/>
          </a:p>
        </p:txBody>
      </p:sp>
      <p:sp>
        <p:nvSpPr>
          <p:cNvPr id="20" name="Pill_0"/>
          <p:cNvSpPr>
            <a:spLocks noGrp="1"/>
          </p:cNvSpPr>
          <p:nvPr/>
        </p:nvSpPr>
        <p:spPr>
          <a:xfrm>
            <a:off x="1452000" y="2376000"/>
            <a:ext cx="648000" cy="648000"/>
          </a:xfrm>
          <a:prstGeom prst="ellipse">
            <a:avLst/>
          </a:prstGeom>
          <a:solidFill>
            <a:srgbClr val="D64045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D0</a:t>
            </a:r>
          </a:p>
        </p:txBody>
      </p:sp>
      <p:sp>
        <p:nvSpPr>
          <p:cNvPr id="40" name="Lbl_0"/>
          <p:cNvSpPr>
            <a:spLocks noGrp="1"/>
          </p:cNvSpPr>
          <p:nvPr/>
        </p:nvSpPr>
        <p:spPr>
          <a:xfrm>
            <a:off x="134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ERA</a:t>
            </a:r>
          </a:p>
        </p:txBody>
      </p:sp>
      <p:sp>
        <p:nvSpPr>
          <p:cNvPr id="21" name="Pill_1"/>
          <p:cNvSpPr>
            <a:spLocks noGrp="1"/>
          </p:cNvSpPr>
          <p:nvPr/>
        </p:nvSpPr>
        <p:spPr>
          <a:xfrm>
            <a:off x="2532000" y="2376000"/>
            <a:ext cx="648000" cy="648000"/>
          </a:xfrm>
          <a:prstGeom prst="ellipse">
            <a:avLst/>
          </a:prstGeom>
          <a:solidFill>
            <a:srgbClr val="1E91D6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D1</a:t>
            </a:r>
          </a:p>
        </p:txBody>
      </p:sp>
      <p:sp>
        <p:nvSpPr>
          <p:cNvPr id="41" name="Lbl_1"/>
          <p:cNvSpPr>
            <a:spLocks noGrp="1"/>
          </p:cNvSpPr>
          <p:nvPr/>
        </p:nvSpPr>
        <p:spPr>
          <a:xfrm>
            <a:off x="242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Team</a:t>
            </a:r>
          </a:p>
        </p:txBody>
      </p:sp>
      <p:sp>
        <p:nvSpPr>
          <p:cNvPr id="22" name="Pill_2"/>
          <p:cNvSpPr>
            <a:spLocks noGrp="1"/>
          </p:cNvSpPr>
          <p:nvPr/>
        </p:nvSpPr>
        <p:spPr>
          <a:xfrm>
            <a:off x="3612000" y="2376000"/>
            <a:ext cx="648000" cy="648000"/>
          </a:xfrm>
          <a:prstGeom prst="ellipse">
            <a:avLst/>
          </a:prstGeom>
          <a:solidFill>
            <a:srgbClr val="2A9D8F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D2</a:t>
            </a:r>
          </a:p>
        </p:txBody>
      </p:sp>
      <p:sp>
        <p:nvSpPr>
          <p:cNvPr id="42" name="Lbl_2"/>
          <p:cNvSpPr>
            <a:spLocks noGrp="1"/>
          </p:cNvSpPr>
          <p:nvPr/>
        </p:nvSpPr>
        <p:spPr>
          <a:xfrm>
            <a:off x="350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Problem</a:t>
            </a:r>
          </a:p>
        </p:txBody>
      </p:sp>
      <p:sp>
        <p:nvSpPr>
          <p:cNvPr id="23" name="Pill_3"/>
          <p:cNvSpPr>
            <a:spLocks noGrp="1"/>
          </p:cNvSpPr>
          <p:nvPr/>
        </p:nvSpPr>
        <p:spPr>
          <a:xfrm>
            <a:off x="4692000" y="2376000"/>
            <a:ext cx="648000" cy="648000"/>
          </a:xfrm>
          <a:prstGeom prst="ellipse">
            <a:avLst/>
          </a:prstGeom>
          <a:solidFill>
            <a:srgbClr val="F4A261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1C2B3A"/>
                </a:solidFill>
              </a:rPr>
              <a:t>D3</a:t>
            </a:r>
          </a:p>
        </p:txBody>
      </p:sp>
      <p:sp>
        <p:nvSpPr>
          <p:cNvPr id="43" name="Lbl_3"/>
          <p:cNvSpPr>
            <a:spLocks noGrp="1"/>
          </p:cNvSpPr>
          <p:nvPr/>
        </p:nvSpPr>
        <p:spPr>
          <a:xfrm>
            <a:off x="458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ICA</a:t>
            </a:r>
          </a:p>
        </p:txBody>
      </p:sp>
      <p:sp>
        <p:nvSpPr>
          <p:cNvPr id="24" name="Pill_4"/>
          <p:cNvSpPr>
            <a:spLocks noGrp="1"/>
          </p:cNvSpPr>
          <p:nvPr/>
        </p:nvSpPr>
        <p:spPr>
          <a:xfrm>
            <a:off x="5772000" y="2376000"/>
            <a:ext cx="648000" cy="648000"/>
          </a:xfrm>
          <a:prstGeom prst="ellipse">
            <a:avLst/>
          </a:prstGeom>
          <a:solidFill>
            <a:srgbClr val="7B2D8B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D4</a:t>
            </a:r>
          </a:p>
        </p:txBody>
      </p:sp>
      <p:sp>
        <p:nvSpPr>
          <p:cNvPr id="44" name="Lbl_4"/>
          <p:cNvSpPr>
            <a:spLocks noGrp="1"/>
          </p:cNvSpPr>
          <p:nvPr/>
        </p:nvSpPr>
        <p:spPr>
          <a:xfrm>
            <a:off x="566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RCA</a:t>
            </a:r>
          </a:p>
        </p:txBody>
      </p:sp>
      <p:sp>
        <p:nvSpPr>
          <p:cNvPr id="25" name="Pill_5"/>
          <p:cNvSpPr>
            <a:spLocks noGrp="1"/>
          </p:cNvSpPr>
          <p:nvPr/>
        </p:nvSpPr>
        <p:spPr>
          <a:xfrm>
            <a:off x="6852000" y="2376000"/>
            <a:ext cx="648000" cy="648000"/>
          </a:xfrm>
          <a:prstGeom prst="ellipse">
            <a:avLst/>
          </a:prstGeom>
          <a:solidFill>
            <a:srgbClr val="1E91D6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D5</a:t>
            </a:r>
          </a:p>
        </p:txBody>
      </p:sp>
      <p:sp>
        <p:nvSpPr>
          <p:cNvPr id="45" name="Lbl_5"/>
          <p:cNvSpPr>
            <a:spLocks noGrp="1"/>
          </p:cNvSpPr>
          <p:nvPr/>
        </p:nvSpPr>
        <p:spPr>
          <a:xfrm>
            <a:off x="674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PCA</a:t>
            </a:r>
          </a:p>
        </p:txBody>
      </p:sp>
      <p:sp>
        <p:nvSpPr>
          <p:cNvPr id="26" name="Pill_6"/>
          <p:cNvSpPr>
            <a:spLocks noGrp="1"/>
          </p:cNvSpPr>
          <p:nvPr/>
        </p:nvSpPr>
        <p:spPr>
          <a:xfrm>
            <a:off x="7932000" y="2376000"/>
            <a:ext cx="648000" cy="648000"/>
          </a:xfrm>
          <a:prstGeom prst="ellipse">
            <a:avLst/>
          </a:prstGeom>
          <a:solidFill>
            <a:srgbClr val="2A9D8F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D6</a:t>
            </a:r>
          </a:p>
        </p:txBody>
      </p:sp>
      <p:sp>
        <p:nvSpPr>
          <p:cNvPr id="46" name="Lbl_6"/>
          <p:cNvSpPr>
            <a:spLocks noGrp="1"/>
          </p:cNvSpPr>
          <p:nvPr/>
        </p:nvSpPr>
        <p:spPr>
          <a:xfrm>
            <a:off x="782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Implement</a:t>
            </a:r>
          </a:p>
        </p:txBody>
      </p:sp>
      <p:sp>
        <p:nvSpPr>
          <p:cNvPr id="27" name="Pill_7"/>
          <p:cNvSpPr>
            <a:spLocks noGrp="1"/>
          </p:cNvSpPr>
          <p:nvPr/>
        </p:nvSpPr>
        <p:spPr>
          <a:xfrm>
            <a:off x="9012000" y="2376000"/>
            <a:ext cx="648000" cy="648000"/>
          </a:xfrm>
          <a:prstGeom prst="ellipse">
            <a:avLst/>
          </a:prstGeom>
          <a:solidFill>
            <a:srgbClr val="F4A261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1C2B3A"/>
                </a:solidFill>
              </a:rPr>
              <a:t>D7</a:t>
            </a:r>
          </a:p>
        </p:txBody>
      </p:sp>
      <p:sp>
        <p:nvSpPr>
          <p:cNvPr id="47" name="Lbl_7"/>
          <p:cNvSpPr>
            <a:spLocks noGrp="1"/>
          </p:cNvSpPr>
          <p:nvPr/>
        </p:nvSpPr>
        <p:spPr>
          <a:xfrm>
            <a:off x="890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Prevent</a:t>
            </a:r>
          </a:p>
        </p:txBody>
      </p:sp>
      <p:sp>
        <p:nvSpPr>
          <p:cNvPr id="28" name="Pill_8"/>
          <p:cNvSpPr>
            <a:spLocks noGrp="1"/>
          </p:cNvSpPr>
          <p:nvPr/>
        </p:nvSpPr>
        <p:spPr>
          <a:xfrm>
            <a:off x="10092000" y="2376000"/>
            <a:ext cx="648000" cy="648000"/>
          </a:xfrm>
          <a:prstGeom prst="ellipse">
            <a:avLst/>
          </a:prstGeom>
          <a:solidFill>
            <a:srgbClr val="D64045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D8</a:t>
            </a:r>
          </a:p>
        </p:txBody>
      </p:sp>
      <p:sp>
        <p:nvSpPr>
          <p:cNvPr id="48" name="Lbl_8"/>
          <p:cNvSpPr>
            <a:spLocks noGrp="1"/>
          </p:cNvSpPr>
          <p:nvPr/>
        </p:nvSpPr>
        <p:spPr>
          <a:xfrm>
            <a:off x="9984000" y="313200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wrap="none" anchor="t"/>
          <a:lstStyle/>
          <a:p>
            <a:pPr algn="ctr">
              <a:buNone/>
            </a:pPr>
            <a:r>
              <a:rPr lang="en-US" sz="1200" dirty="0">
                <a:solidFill>
                  <a:srgbClr val="A8C4D4"/>
                </a:solidFill>
              </a:rPr>
              <a:t>Close</a:t>
            </a:r>
          </a:p>
        </p:txBody>
      </p:sp>
      <p:sp>
        <p:nvSpPr>
          <p:cNvPr id="80" name="CardHdr_0"/>
          <p:cNvSpPr>
            <a:spLocks noGrp="1"/>
          </p:cNvSpPr>
          <p:nvPr/>
        </p:nvSpPr>
        <p:spPr>
          <a:xfrm>
            <a:off x="432000" y="3438000"/>
            <a:ext cx="3488000" cy="43200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WHAT IS 8D?</a:t>
            </a:r>
          </a:p>
        </p:txBody>
      </p:sp>
      <p:sp>
        <p:nvSpPr>
          <p:cNvPr id="90" name="CardBdy_0"/>
          <p:cNvSpPr>
            <a:spLocks noGrp="1"/>
          </p:cNvSpPr>
          <p:nvPr/>
        </p:nvSpPr>
        <p:spPr>
          <a:xfrm>
            <a:off x="432000" y="3870000"/>
            <a:ext cx="3488000" cy="1962000"/>
          </a:xfrm>
          <a:prstGeom prst="rect">
            <a:avLst/>
          </a:prstGeom>
          <a:solidFill>
            <a:srgbClr val="1E2E3D"/>
          </a:solidFill>
          <a:ln>
            <a:noFill/>
          </a:ln>
        </p:spPr>
        <p:txBody>
          <a:bodyPr anchor="t">
            <a:normAutofit/>
          </a:bodyPr>
          <a:lstStyle/>
          <a:p>
            <a:pPr marL="228600" marR="228600" indent="0">
              <a:spcBef>
                <a:spcPts val="300"/>
              </a:spcBef>
              <a:buNone/>
            </a:pPr>
            <a:r>
              <a:rPr lang="en-US" sz="1200" dirty="0">
                <a:solidFill>
                  <a:srgbClr val="C8DDE8"/>
                </a:solidFill>
              </a:rPr>
              <a:t>A structured 8-step methodology to identify, correct, and prevent recurring defects. Each discipline builds on the previous — from emergency containment through to permanent prevention and team recognition.</a:t>
            </a:r>
          </a:p>
        </p:txBody>
      </p:sp>
      <p:sp>
        <p:nvSpPr>
          <p:cNvPr id="81" name="CardHdr_1"/>
          <p:cNvSpPr>
            <a:spLocks noGrp="1"/>
          </p:cNvSpPr>
          <p:nvPr/>
        </p:nvSpPr>
        <p:spPr>
          <a:xfrm>
            <a:off x="4352000" y="3438000"/>
            <a:ext cx="3488000" cy="432000"/>
          </a:xfrm>
          <a:prstGeom prst="rect">
            <a:avLst/>
          </a:prstGeom>
          <a:solidFill>
            <a:srgbClr val="1474A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KEY TOOLS INSIDE</a:t>
            </a:r>
          </a:p>
        </p:txBody>
      </p:sp>
      <p:sp>
        <p:nvSpPr>
          <p:cNvPr id="91" name="CardBdy_1"/>
          <p:cNvSpPr>
            <a:spLocks noGrp="1"/>
          </p:cNvSpPr>
          <p:nvPr/>
        </p:nvSpPr>
        <p:spPr>
          <a:xfrm>
            <a:off x="4352000" y="3870000"/>
            <a:ext cx="3488000" cy="1962000"/>
          </a:xfrm>
          <a:prstGeom prst="rect">
            <a:avLst/>
          </a:prstGeom>
          <a:solidFill>
            <a:srgbClr val="1E2E3D"/>
          </a:solidFill>
          <a:ln>
            <a:noFill/>
          </a:ln>
        </p:spPr>
        <p:txBody>
          <a:bodyPr anchor="t">
            <a:normAutofit/>
          </a:bodyPr>
          <a:lstStyle/>
          <a:p>
            <a:pPr marL="228600" marR="228600" indent="0">
              <a:spcBef>
                <a:spcPts val="300"/>
              </a:spcBef>
              <a:buNone/>
            </a:pPr>
            <a:r>
              <a:rPr lang="en-US" sz="1200" dirty="0">
                <a:solidFill>
                  <a:srgbClr val="C8DDE8"/>
                </a:solidFill>
              </a:rPr>
              <a:t>• Is / Is-Not Problem Definition
• Fishbone (Ishikawa) Diagram
• 5-Why Logic Tree
• ICA → PCA Action Templates
• Corrective Action Tracker</a:t>
            </a:r>
          </a:p>
        </p:txBody>
      </p:sp>
      <p:sp>
        <p:nvSpPr>
          <p:cNvPr id="82" name="CardHdr_2"/>
          <p:cNvSpPr>
            <a:spLocks noGrp="1"/>
          </p:cNvSpPr>
          <p:nvPr/>
        </p:nvSpPr>
        <p:spPr>
          <a:xfrm>
            <a:off x="8272000" y="3438000"/>
            <a:ext cx="3488000" cy="432000"/>
          </a:xfrm>
          <a:prstGeom prst="rect">
            <a:avLst/>
          </a:prstGeom>
          <a:solidFill>
            <a:srgbClr val="1D7A6F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HOW TO USE</a:t>
            </a:r>
          </a:p>
        </p:txBody>
      </p:sp>
      <p:sp>
        <p:nvSpPr>
          <p:cNvPr id="92" name="CardBdy_2"/>
          <p:cNvSpPr>
            <a:spLocks noGrp="1"/>
          </p:cNvSpPr>
          <p:nvPr/>
        </p:nvSpPr>
        <p:spPr>
          <a:xfrm>
            <a:off x="8272000" y="3870000"/>
            <a:ext cx="3488000" cy="1962000"/>
          </a:xfrm>
          <a:prstGeom prst="rect">
            <a:avLst/>
          </a:prstGeom>
          <a:solidFill>
            <a:srgbClr val="1E2E3D"/>
          </a:solidFill>
          <a:ln>
            <a:noFill/>
          </a:ln>
        </p:spPr>
        <p:txBody>
          <a:bodyPr anchor="t">
            <a:normAutofit/>
          </a:bodyPr>
          <a:lstStyle/>
          <a:p>
            <a:pPr marL="228600" marR="228600" indent="0">
              <a:spcBef>
                <a:spcPts val="300"/>
              </a:spcBef>
              <a:buNone/>
            </a:pPr>
            <a:r>
              <a:rPr lang="en-US" sz="1200" dirty="0">
                <a:solidFill>
                  <a:srgbClr val="C8DDE8"/>
                </a:solidFill>
              </a:rPr>
              <a:t>Follow slides D0 → D8 in sequence. Each slide is a fill-in template for your team. Use the Tracker (slide 10) to assign owners and due dates, and the Quick Ref card (slide 11) as a pocket reminder.</a:t>
            </a:r>
          </a:p>
        </p:txBody>
      </p:sp>
      <p:sp>
        <p:nvSpPr>
          <p:cNvPr id="61" name="BottomBar"/>
          <p:cNvSpPr>
            <a:spLocks noGrp="1"/>
          </p:cNvSpPr>
          <p:nvPr/>
        </p:nvSpPr>
        <p:spPr>
          <a:xfrm>
            <a:off x="0" y="6318000"/>
            <a:ext cx="12192000" cy="54000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Based on Ford 8D Methodology  |  For Training &amp; Workshop Use</a:t>
            </a:r>
          </a:p>
        </p:txBody>
      </p:sp>
    </p:spTree>
    <p:extLst>
      <p:ext uri="{BB962C8B-B14F-4D97-AF65-F5344CB8AC3E}">
        <p14:creationId xmlns:p14="http://schemas.microsoft.com/office/powerpoint/2010/main" val="77857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41B6C7-4F74-4E39-8056-B5AE8BD903B3}"/>
              </a:ext>
            </a:extLst>
          </p:cNvPr>
          <p:cNvSpPr txBox="1"/>
          <p:nvPr/>
        </p:nvSpPr>
        <p:spPr>
          <a:xfrm>
            <a:off x="0" y="66644"/>
            <a:ext cx="12192000" cy="40011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FFFFFF"/>
                </a:solidFill>
              </a:rPr>
              <a:t>8D Corrective Action Tracker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459D40-B91B-408F-981F-0A6B6B1BB4C3}"/>
              </a:ext>
            </a:extLst>
          </p:cNvPr>
          <p:cNvSpPr txBox="1"/>
          <p:nvPr/>
        </p:nvSpPr>
        <p:spPr>
          <a:xfrm>
            <a:off x="0" y="519211"/>
            <a:ext cx="12192000" cy="307777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>
                <a:solidFill>
                  <a:srgbClr val="A8C4D8"/>
                </a:solidFill>
              </a:rPr>
              <a:t>8D #: _______   Part: _______   Customer: _______   Open Date: _______   Target Close: _______   Status: IN PROGRESS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2DB4E5D-0F14-40F7-BAD4-937055542E49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863600"/>
          <a:ext cx="12039600" cy="4751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28313466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8813042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65069393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6288919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989459646"/>
                    </a:ext>
                  </a:extLst>
                </a:gridCol>
                <a:gridCol w="4318000">
                  <a:extLst>
                    <a:ext uri="{9D8B030D-6E8A-4147-A177-3AD203B41FA5}">
                      <a16:colId xmlns:a16="http://schemas.microsoft.com/office/drawing/2014/main" val="1725012496"/>
                    </a:ext>
                  </a:extLst>
                </a:gridCol>
              </a:tblGrid>
              <a:tr h="372241"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Stage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D-Step Action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Owner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Due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Status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FFFFFF"/>
                          </a:solidFill>
                        </a:rPr>
                        <a:t>Evidence / Link</a:t>
                      </a:r>
                    </a:p>
                  </a:txBody>
                  <a:tcPr anchor="ctr">
                    <a:solidFill>
                      <a:srgbClr val="D640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67640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D0 ERA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Notify customer + quarantine suspect stock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J. Smith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16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Email #1023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068007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D1 Team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Assemble team + sign charter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K. Lee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17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Charter v1.0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63268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D2 Prob.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IS/IS NOT + problem statement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K. Lee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19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D2 Worksheet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26972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D3 Cont.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100% sort at customer + station inspection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M. Wong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20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Sort Rpt #42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419015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D4 RCA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Fishbone + 5-Why; validate root causes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Team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26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D4 Analysis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95601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D5 Select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Decision matrix; approve Option C PCA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K. Lee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Jan 30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DONE</a:t>
                      </a:r>
                    </a:p>
                  </a:txBody>
                  <a:tcPr anchor="ctr">
                    <a:solidFill>
                      <a:srgbClr val="1C7D6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Dec. Matrix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387287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D6 Impl.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Update PM procedure; pilot run; validate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R. Patel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Feb 10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IN PROG</a:t>
                      </a:r>
                    </a:p>
                  </a:txBody>
                  <a:tcPr anchor="ctr">
                    <a:solidFill>
                      <a:srgbClr val="F4A26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300">
                        <a:solidFill>
                          <a:srgbClr val="1C2B3A"/>
                        </a:solidFill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359692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D7 Prevent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Update PFMEA, CP, SOP; training records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Q. Team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Feb 20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PENDING</a:t>
                      </a:r>
                    </a:p>
                  </a:txBody>
                  <a:tcPr anchor="ctr"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300">
                        <a:solidFill>
                          <a:srgbClr val="1C2B3A"/>
                        </a:solidFill>
                      </a:endParaRP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171186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D8 Close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Team recognition; champion sign-off; archive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K. Lee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1C2B3A"/>
                          </a:solidFill>
                        </a:rPr>
                        <a:t>Feb 25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rgbClr val="FFFFFF"/>
                          </a:solidFill>
                        </a:rPr>
                        <a:t>PENDING</a:t>
                      </a:r>
                    </a:p>
                  </a:txBody>
                  <a:tcPr anchor="ctr"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300">
                        <a:solidFill>
                          <a:srgbClr val="1C2B3A"/>
                        </a:solidFill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06625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802519F-F28D-4F73-96FD-0C94503700CF}"/>
              </a:ext>
            </a:extLst>
          </p:cNvPr>
          <p:cNvSpPr txBox="1"/>
          <p:nvPr/>
        </p:nvSpPr>
        <p:spPr>
          <a:xfrm>
            <a:off x="0" y="6409694"/>
            <a:ext cx="12192000" cy="261610"/>
          </a:xfrm>
          <a:prstGeom prst="rect">
            <a:avLst/>
          </a:prstGeom>
          <a:solidFill>
            <a:srgbClr val="E8EDF2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ctr">
              <a:buNone/>
            </a:pPr>
            <a:r>
              <a:rPr lang="en-US" sz="1100" b="1" dirty="0">
                <a:solidFill>
                  <a:srgbClr val="1C2B3A"/>
                </a:solidFill>
              </a:rPr>
              <a:t>Status: </a:t>
            </a:r>
            <a:r>
              <a:rPr lang="en-US" sz="1100" dirty="0">
                <a:solidFill>
                  <a:srgbClr val="2A9D8F"/>
                </a:solidFill>
              </a:rPr>
              <a:t>DONE</a:t>
            </a:r>
            <a:r>
              <a:rPr lang="en-US" sz="1100" dirty="0">
                <a:solidFill>
                  <a:srgbClr val="1C2B3A"/>
                </a:solidFill>
              </a:rPr>
              <a:t> = verified  ·  </a:t>
            </a:r>
            <a:r>
              <a:rPr lang="en-US" sz="1100" dirty="0">
                <a:solidFill>
                  <a:srgbClr val="F4A261"/>
                </a:solidFill>
              </a:rPr>
              <a:t>IN PROG</a:t>
            </a:r>
            <a:r>
              <a:rPr lang="en-US" sz="1100" dirty="0">
                <a:solidFill>
                  <a:srgbClr val="1C2B3A"/>
                </a:solidFill>
              </a:rPr>
              <a:t> = in progress  ·  </a:t>
            </a:r>
            <a:r>
              <a:rPr lang="en-US" sz="1100" dirty="0">
                <a:solidFill>
                  <a:srgbClr val="888888"/>
                </a:solidFill>
              </a:rPr>
              <a:t>PENDING</a:t>
            </a:r>
            <a:r>
              <a:rPr lang="en-US" sz="1100" dirty="0">
                <a:solidFill>
                  <a:srgbClr val="1C2B3A"/>
                </a:solidFill>
              </a:rPr>
              <a:t> = not started  ·  </a:t>
            </a:r>
            <a:r>
              <a:rPr lang="en-US" sz="1100" dirty="0">
                <a:solidFill>
                  <a:srgbClr val="D64045"/>
                </a:solidFill>
              </a:rPr>
              <a:t>OVERDUE</a:t>
            </a:r>
            <a:r>
              <a:rPr lang="en-US" sz="1100" dirty="0">
                <a:solidFill>
                  <a:srgbClr val="1C2B3A"/>
                </a:solidFill>
              </a:rPr>
              <a:t> = past due</a:t>
            </a:r>
          </a:p>
        </p:txBody>
      </p:sp>
    </p:spTree>
    <p:extLst>
      <p:ext uri="{BB962C8B-B14F-4D97-AF65-F5344CB8AC3E}">
        <p14:creationId xmlns:p14="http://schemas.microsoft.com/office/powerpoint/2010/main" val="259752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3DEDE7-A8D7-43E3-9D31-EFB7FBA3BB03}"/>
              </a:ext>
            </a:extLst>
          </p:cNvPr>
          <p:cNvSpPr txBox="1"/>
          <p:nvPr/>
        </p:nvSpPr>
        <p:spPr>
          <a:xfrm>
            <a:off x="0" y="43934"/>
            <a:ext cx="12192000" cy="369332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8D Quick Reference Card  |  D0 through D8 at a glance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E4B187-FB6A-4E83-984E-70EDB9D5A55D}"/>
              </a:ext>
            </a:extLst>
          </p:cNvPr>
          <p:cNvSpPr txBox="1"/>
          <p:nvPr/>
        </p:nvSpPr>
        <p:spPr>
          <a:xfrm>
            <a:off x="152400" y="558800"/>
            <a:ext cx="3860800" cy="355600"/>
          </a:xfrm>
          <a:prstGeom prst="rect">
            <a:avLst/>
          </a:prstGeom>
          <a:solidFill>
            <a:srgbClr val="6C757D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D0 — Emergency Response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DFF47B-AAC9-470E-BD8D-9432AD805E30}"/>
              </a:ext>
            </a:extLst>
          </p:cNvPr>
          <p:cNvSpPr txBox="1"/>
          <p:nvPr/>
        </p:nvSpPr>
        <p:spPr>
          <a:xfrm>
            <a:off x="152400" y="9144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6C757D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Within 24h
Key Tool: Sort / Quarantine
Output: ERA documented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E53981-104C-4F9D-8E66-E5704A113A8D}"/>
              </a:ext>
            </a:extLst>
          </p:cNvPr>
          <p:cNvSpPr txBox="1"/>
          <p:nvPr/>
        </p:nvSpPr>
        <p:spPr>
          <a:xfrm>
            <a:off x="4165600" y="558800"/>
            <a:ext cx="3860800" cy="355600"/>
          </a:xfrm>
          <a:prstGeom prst="rect">
            <a:avLst/>
          </a:prstGeom>
          <a:solidFill>
            <a:srgbClr val="1E91D6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D1 — Problem Solving Team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1B6674-888E-485C-B906-F4B13C65F837}"/>
              </a:ext>
            </a:extLst>
          </p:cNvPr>
          <p:cNvSpPr txBox="1"/>
          <p:nvPr/>
        </p:nvSpPr>
        <p:spPr>
          <a:xfrm>
            <a:off x="4165600" y="9144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1E91D6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Day 1-2
Key Tool: Team Charter
Output: Signed charter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E86B7B-6F72-49D6-9107-62FD93D0C1F6}"/>
              </a:ext>
            </a:extLst>
          </p:cNvPr>
          <p:cNvSpPr txBox="1"/>
          <p:nvPr/>
        </p:nvSpPr>
        <p:spPr>
          <a:xfrm>
            <a:off x="8178800" y="558800"/>
            <a:ext cx="3860800" cy="3556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D2 — Problem Description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64CB19-8471-4CC6-ABA9-3D904531B08F}"/>
              </a:ext>
            </a:extLst>
          </p:cNvPr>
          <p:cNvSpPr txBox="1"/>
          <p:nvPr/>
        </p:nvSpPr>
        <p:spPr>
          <a:xfrm>
            <a:off x="8178800" y="9144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2A9D8F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Day 2-3
Key Tool: IS/IS NOT + 5W2H
Output: Problem 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D92F13-A3A7-46ED-A73C-8A65B8B6A7F1}"/>
              </a:ext>
            </a:extLst>
          </p:cNvPr>
          <p:cNvSpPr txBox="1"/>
          <p:nvPr/>
        </p:nvSpPr>
        <p:spPr>
          <a:xfrm>
            <a:off x="152400" y="2692400"/>
            <a:ext cx="3860800" cy="355600"/>
          </a:xfrm>
          <a:prstGeom prst="rect">
            <a:avLst/>
          </a:prstGeom>
          <a:solidFill>
            <a:srgbClr val="C76B2A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D3 — Interim Containment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5C1868-3D27-44A8-841E-B510EFF52628}"/>
              </a:ext>
            </a:extLst>
          </p:cNvPr>
          <p:cNvSpPr txBox="1"/>
          <p:nvPr/>
        </p:nvSpPr>
        <p:spPr>
          <a:xfrm>
            <a:off x="152400" y="30480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C76B2A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Day 2-5
Key Tool: Sort / 100% Inspect
Output: ICA verified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5973EE-267F-40B1-BB17-F1E9673A37BA}"/>
              </a:ext>
            </a:extLst>
          </p:cNvPr>
          <p:cNvSpPr txBox="1"/>
          <p:nvPr/>
        </p:nvSpPr>
        <p:spPr>
          <a:xfrm>
            <a:off x="4165600" y="2692400"/>
            <a:ext cx="3860800" cy="355600"/>
          </a:xfrm>
          <a:prstGeom prst="rect">
            <a:avLst/>
          </a:prstGeom>
          <a:solidFill>
            <a:srgbClr val="B73A3A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D4 — Root Cause 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85CBCF-8740-48A4-80BA-ABDC91417AF2}"/>
              </a:ext>
            </a:extLst>
          </p:cNvPr>
          <p:cNvSpPr txBox="1"/>
          <p:nvPr/>
        </p:nvSpPr>
        <p:spPr>
          <a:xfrm>
            <a:off x="4165600" y="30480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B73A3A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Week 1-2
Key Tool: Fishbone + 5-Why
Output: RC validated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2B9A12-B4B3-4866-8EB1-3911A962647E}"/>
              </a:ext>
            </a:extLst>
          </p:cNvPr>
          <p:cNvSpPr txBox="1"/>
          <p:nvPr/>
        </p:nvSpPr>
        <p:spPr>
          <a:xfrm>
            <a:off x="8178800" y="2692400"/>
            <a:ext cx="3860800" cy="355600"/>
          </a:xfrm>
          <a:prstGeom prst="rect">
            <a:avLst/>
          </a:prstGeom>
          <a:solidFill>
            <a:srgbClr val="7B2D8B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D5 — Select PCA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DCCE91-394C-4C12-BD6A-708187036FD6}"/>
              </a:ext>
            </a:extLst>
          </p:cNvPr>
          <p:cNvSpPr txBox="1"/>
          <p:nvPr/>
        </p:nvSpPr>
        <p:spPr>
          <a:xfrm>
            <a:off x="8178800" y="3048000"/>
            <a:ext cx="3860800" cy="1676400"/>
          </a:xfrm>
          <a:prstGeom prst="rect">
            <a:avLst/>
          </a:prstGeom>
          <a:solidFill>
            <a:srgbClr val="F5F7FA"/>
          </a:solidFill>
          <a:ln w="12700">
            <a:solidFill>
              <a:srgbClr val="7B2D8B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Week 2
Key Tool: Decision Matrix
Output: PCA approved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CD0DFA-B5AB-4FA5-85C4-4C7060FD4E26}"/>
              </a:ext>
            </a:extLst>
          </p:cNvPr>
          <p:cNvSpPr txBox="1"/>
          <p:nvPr/>
        </p:nvSpPr>
        <p:spPr>
          <a:xfrm>
            <a:off x="152400" y="4826000"/>
            <a:ext cx="3860800" cy="355600"/>
          </a:xfrm>
          <a:prstGeom prst="rect">
            <a:avLst/>
          </a:prstGeom>
          <a:solidFill>
            <a:srgbClr val="B8860B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D6 — Implement &amp; Validate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94902F-72DA-421B-9158-CAE6927C510D}"/>
              </a:ext>
            </a:extLst>
          </p:cNvPr>
          <p:cNvSpPr txBox="1"/>
          <p:nvPr/>
        </p:nvSpPr>
        <p:spPr>
          <a:xfrm>
            <a:off x="152400" y="5181600"/>
            <a:ext cx="3860800" cy="1371600"/>
          </a:xfrm>
          <a:prstGeom prst="rect">
            <a:avLst/>
          </a:prstGeom>
          <a:solidFill>
            <a:srgbClr val="F5F7FA"/>
          </a:solidFill>
          <a:ln w="12700">
            <a:solidFill>
              <a:srgbClr val="C9A227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Week 2-4
Key Tool: PFMEA / SPC Data
Output: Defect rate = 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A54F0EB-176B-4EBE-BE04-CEC082F82666}"/>
              </a:ext>
            </a:extLst>
          </p:cNvPr>
          <p:cNvSpPr txBox="1"/>
          <p:nvPr/>
        </p:nvSpPr>
        <p:spPr>
          <a:xfrm>
            <a:off x="4165600" y="4826000"/>
            <a:ext cx="3860800" cy="355600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D7 — Prevent Recurrence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F45E17-D10B-4E49-9E22-1704D9217225}"/>
              </a:ext>
            </a:extLst>
          </p:cNvPr>
          <p:cNvSpPr txBox="1"/>
          <p:nvPr/>
        </p:nvSpPr>
        <p:spPr>
          <a:xfrm>
            <a:off x="4165600" y="5181600"/>
            <a:ext cx="3860800" cy="1371600"/>
          </a:xfrm>
          <a:prstGeom prst="rect">
            <a:avLst/>
          </a:prstGeom>
          <a:solidFill>
            <a:srgbClr val="F5F7FA"/>
          </a:solidFill>
          <a:ln w="12700">
            <a:solidFill>
              <a:srgbClr val="2E4057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Week 3-5
Key Tool: PFMEA / CP / SOP
Output: Docs updated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805FC9-AF7B-4CDE-8CE4-76E8B1D61AF8}"/>
              </a:ext>
            </a:extLst>
          </p:cNvPr>
          <p:cNvSpPr txBox="1"/>
          <p:nvPr/>
        </p:nvSpPr>
        <p:spPr>
          <a:xfrm>
            <a:off x="8178800" y="4826000"/>
            <a:ext cx="3860800" cy="355600"/>
          </a:xfrm>
          <a:prstGeom prst="rect">
            <a:avLst/>
          </a:prstGeom>
          <a:solidFill>
            <a:srgbClr val="1C7D68"/>
          </a:solidFill>
          <a:ln>
            <a:noFill/>
          </a:ln>
        </p:spPr>
        <p:txBody>
          <a:bodyPr vertOverflow="overflow" vert="horz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D8 — Recognize &amp; Close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B87E7EB-E038-4CD8-A8C5-35B7422C2A01}"/>
              </a:ext>
            </a:extLst>
          </p:cNvPr>
          <p:cNvSpPr txBox="1"/>
          <p:nvPr/>
        </p:nvSpPr>
        <p:spPr>
          <a:xfrm>
            <a:off x="8178800" y="5181600"/>
            <a:ext cx="3860800" cy="1371600"/>
          </a:xfrm>
          <a:prstGeom prst="rect">
            <a:avLst/>
          </a:prstGeom>
          <a:solidFill>
            <a:srgbClr val="F5F7FA"/>
          </a:solidFill>
          <a:ln w="12700">
            <a:solidFill>
              <a:srgbClr val="1C7D68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Timing: Week 4-6
Key Tool: 8D Report Sign-off
Output: 8D closed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AD5C820-1EB5-4C9B-87C2-318A07268F02}"/>
              </a:ext>
            </a:extLst>
          </p:cNvPr>
          <p:cNvSpPr txBox="1"/>
          <p:nvPr/>
        </p:nvSpPr>
        <p:spPr>
          <a:xfrm>
            <a:off x="0" y="6577111"/>
            <a:ext cx="12192000" cy="307777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>
                <a:solidFill>
                  <a:srgbClr val="A8C4D8"/>
                </a:solidFill>
              </a:rPr>
              <a:t>Refer to individual D-stage slides for full templates, tools, and worked examples.</a:t>
            </a:r>
          </a:p>
        </p:txBody>
      </p:sp>
    </p:spTree>
    <p:extLst>
      <p:ext uri="{BB962C8B-B14F-4D97-AF65-F5344CB8AC3E}">
        <p14:creationId xmlns:p14="http://schemas.microsoft.com/office/powerpoint/2010/main" val="301721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eader"/>
          <p:cNvSpPr/>
          <p:nvPr/>
        </p:nvSpPr>
        <p:spPr>
          <a:xfrm>
            <a:off x="0" y="0"/>
            <a:ext cx="12192000" cy="760000"/>
          </a:xfrm>
          <a:prstGeom prst="rect">
            <a:avLst/>
          </a:prstGeom>
          <a:solidFill>
            <a:srgbClr val="1E91D6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400" b="1" dirty="0">
                <a:solidFill>
                  <a:srgbClr val="FFFFFF"/>
                </a:solidFill>
              </a:rPr>
              <a:t>D1 — Establish the Problem Solving Team</a:t>
            </a:r>
          </a:p>
        </p:txBody>
      </p:sp>
      <p:sp>
        <p:nvSpPr>
          <p:cNvPr id="11" name="Sub"/>
          <p:cNvSpPr/>
          <p:nvPr/>
        </p:nvSpPr>
        <p:spPr>
          <a:xfrm>
            <a:off x="0" y="760000"/>
            <a:ext cx="12192000" cy="25200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A8C4D8"/>
                </a:solidFill>
              </a:rPr>
              <a:t>   Cross-functional team with knowledge, time, authority and skills to solve the problem</a:t>
            </a:r>
          </a:p>
        </p:txBody>
      </p:sp>
      <p:sp>
        <p:nvSpPr>
          <p:cNvPr id="20" name="RoleHdr_0"/>
          <p:cNvSpPr/>
          <p:nvPr/>
        </p:nvSpPr>
        <p:spPr>
          <a:xfrm>
            <a:off x="152400" y="1080000"/>
            <a:ext cx="3860800" cy="32400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Champion / Sponsor</a:t>
            </a:r>
          </a:p>
        </p:txBody>
      </p:sp>
      <p:sp>
        <p:nvSpPr>
          <p:cNvPr id="30" name="RoleBody_0"/>
          <p:cNvSpPr/>
          <p:nvPr/>
        </p:nvSpPr>
        <p:spPr>
          <a:xfrm>
            <a:off x="152400" y="1404000"/>
            <a:ext cx="3860800" cy="1476000"/>
          </a:xfrm>
          <a:prstGeom prst="rect">
            <a:avLst/>
          </a:prstGeom>
          <a:solidFill>
            <a:srgbClr val="F5F7FA"/>
          </a:solidFill>
          <a:ln w="12700">
            <a:solidFill>
              <a:srgbClr val="CCCCCC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Executive authority to approve resources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Removes organizational barriers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Reviews progress at milestones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Approves 8D report sign-off</a:t>
            </a:r>
          </a:p>
        </p:txBody>
      </p:sp>
      <p:sp>
        <p:nvSpPr>
          <p:cNvPr id="21" name="RoleHdr_1"/>
          <p:cNvSpPr/>
          <p:nvPr/>
        </p:nvSpPr>
        <p:spPr>
          <a:xfrm>
            <a:off x="4165600" y="1080000"/>
            <a:ext cx="3860800" cy="324000"/>
          </a:xfrm>
          <a:prstGeom prst="rect">
            <a:avLst/>
          </a:prstGeom>
          <a:solidFill>
            <a:srgbClr val="1E91D6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Team Leader</a:t>
            </a:r>
          </a:p>
        </p:txBody>
      </p:sp>
      <p:sp>
        <p:nvSpPr>
          <p:cNvPr id="31" name="RoleBody_1"/>
          <p:cNvSpPr/>
          <p:nvPr/>
        </p:nvSpPr>
        <p:spPr>
          <a:xfrm>
            <a:off x="4165600" y="1404000"/>
            <a:ext cx="3860800" cy="1476000"/>
          </a:xfrm>
          <a:prstGeom prst="rect">
            <a:avLst/>
          </a:prstGeom>
          <a:solidFill>
            <a:srgbClr val="F5F7FA"/>
          </a:solidFill>
          <a:ln w="12700">
            <a:solidFill>
              <a:srgbClr val="CCCCCC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Owns 8D process &amp; timeline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Facilitates meetings &amp; workshops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Communicates with customer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Ensures SMART actions assigned</a:t>
            </a:r>
          </a:p>
        </p:txBody>
      </p:sp>
      <p:sp>
        <p:nvSpPr>
          <p:cNvPr id="22" name="RoleHdr_2"/>
          <p:cNvSpPr/>
          <p:nvPr/>
        </p:nvSpPr>
        <p:spPr>
          <a:xfrm>
            <a:off x="8178800" y="1080000"/>
            <a:ext cx="3860800" cy="324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Core Members</a:t>
            </a:r>
          </a:p>
        </p:txBody>
      </p:sp>
      <p:sp>
        <p:nvSpPr>
          <p:cNvPr id="32" name="RoleBody_2"/>
          <p:cNvSpPr/>
          <p:nvPr/>
        </p:nvSpPr>
        <p:spPr>
          <a:xfrm>
            <a:off x="8178800" y="1404000"/>
            <a:ext cx="3860800" cy="1476000"/>
          </a:xfrm>
          <a:prstGeom prst="rect">
            <a:avLst/>
          </a:prstGeom>
          <a:solidFill>
            <a:srgbClr val="F5F7FA"/>
          </a:solidFill>
          <a:ln w="12700">
            <a:solidFill>
              <a:srgbClr val="CCCCCC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Engineering, Quality, Manufacturing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Process or system owner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Supplier rep (if applicable)</a:t>
            </a:r>
          </a:p>
          <a:p>
            <a:pPr marL="228600" indent="-228600">
              <a:buFont typeface="Arial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Min. 3, Max. 6 recommended</a:t>
            </a:r>
          </a:p>
        </p:txBody>
      </p:sp>
      <p:sp>
        <p:nvSpPr>
          <p:cNvPr id="40" name="CharterHdr"/>
          <p:cNvSpPr/>
          <p:nvPr/>
        </p:nvSpPr>
        <p:spPr>
          <a:xfrm>
            <a:off x="152400" y="3096000"/>
            <a:ext cx="11887200" cy="324000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TEAM CHARTER TEMPLATE</a:t>
            </a:r>
          </a:p>
        </p:txBody>
      </p:sp>
      <p:sp>
        <p:nvSpPr>
          <p:cNvPr id="50" name="Field_0"/>
          <p:cNvSpPr/>
          <p:nvPr/>
        </p:nvSpPr>
        <p:spPr>
          <a:xfrm>
            <a:off x="152400" y="3492000"/>
            <a:ext cx="5867400" cy="737500"/>
          </a:xfrm>
          <a:prstGeom prst="rect">
            <a:avLst/>
          </a:prstGeom>
          <a:solidFill>
            <a:srgbClr val="EBF4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Team Name: _________________</a:t>
            </a:r>
          </a:p>
        </p:txBody>
      </p:sp>
      <p:sp>
        <p:nvSpPr>
          <p:cNvPr id="51" name="Field_1"/>
          <p:cNvSpPr/>
          <p:nvPr/>
        </p:nvSpPr>
        <p:spPr>
          <a:xfrm>
            <a:off x="6172200" y="3492000"/>
            <a:ext cx="5867400" cy="737500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Problem Statement (brief): _________________</a:t>
            </a:r>
          </a:p>
        </p:txBody>
      </p:sp>
      <p:sp>
        <p:nvSpPr>
          <p:cNvPr id="52" name="Field_2"/>
          <p:cNvSpPr/>
          <p:nvPr/>
        </p:nvSpPr>
        <p:spPr>
          <a:xfrm>
            <a:off x="152400" y="4283500"/>
            <a:ext cx="5867400" cy="737500"/>
          </a:xfrm>
          <a:prstGeom prst="rect">
            <a:avLst/>
          </a:prstGeom>
          <a:solidFill>
            <a:srgbClr val="EBF4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Champion: _________________</a:t>
            </a:r>
          </a:p>
        </p:txBody>
      </p:sp>
      <p:sp>
        <p:nvSpPr>
          <p:cNvPr id="53" name="Field_3"/>
          <p:cNvSpPr/>
          <p:nvPr/>
        </p:nvSpPr>
        <p:spPr>
          <a:xfrm>
            <a:off x="6172200" y="4283500"/>
            <a:ext cx="5867400" cy="737500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Team Leader: _________________</a:t>
            </a:r>
          </a:p>
        </p:txBody>
      </p:sp>
      <p:sp>
        <p:nvSpPr>
          <p:cNvPr id="54" name="Field_4"/>
          <p:cNvSpPr/>
          <p:nvPr/>
        </p:nvSpPr>
        <p:spPr>
          <a:xfrm>
            <a:off x="152400" y="5075000"/>
            <a:ext cx="5867400" cy="737500"/>
          </a:xfrm>
          <a:prstGeom prst="rect">
            <a:avLst/>
          </a:prstGeom>
          <a:solidFill>
            <a:srgbClr val="EBF4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Core Members: _________________</a:t>
            </a:r>
          </a:p>
        </p:txBody>
      </p:sp>
      <p:sp>
        <p:nvSpPr>
          <p:cNvPr id="55" name="Field_5"/>
          <p:cNvSpPr/>
          <p:nvPr/>
        </p:nvSpPr>
        <p:spPr>
          <a:xfrm>
            <a:off x="6172200" y="5075000"/>
            <a:ext cx="5867400" cy="737500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Target Completion Date: _________________</a:t>
            </a:r>
          </a:p>
        </p:txBody>
      </p:sp>
      <p:sp>
        <p:nvSpPr>
          <p:cNvPr id="56" name="Field_6"/>
          <p:cNvSpPr/>
          <p:nvPr/>
        </p:nvSpPr>
        <p:spPr>
          <a:xfrm>
            <a:off x="152400" y="5866500"/>
            <a:ext cx="5867400" cy="737500"/>
          </a:xfrm>
          <a:prstGeom prst="rect">
            <a:avLst/>
          </a:prstGeom>
          <a:solidFill>
            <a:srgbClr val="EBF4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Meeting Cadence: _________________</a:t>
            </a:r>
          </a:p>
        </p:txBody>
      </p:sp>
      <p:sp>
        <p:nvSpPr>
          <p:cNvPr id="57" name="Field_7"/>
          <p:cNvSpPr/>
          <p:nvPr/>
        </p:nvSpPr>
        <p:spPr>
          <a:xfrm>
            <a:off x="6172200" y="5866500"/>
            <a:ext cx="5867400" cy="737500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100" dirty="0">
                <a:solidFill>
                  <a:srgbClr val="2E4057"/>
                </a:solidFill>
              </a:rPr>
              <a:t>Success Criteria: 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7117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111399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D2 — Problem Description</a:t>
            </a:r>
          </a:p>
        </p:txBody>
      </p:sp>
      <p:sp>
        <p:nvSpPr>
          <p:cNvPr id="11" name="Sub"/>
          <p:cNvSpPr/>
          <p:nvPr/>
        </p:nvSpPr>
        <p:spPr>
          <a:xfrm>
            <a:off x="0" y="1113990"/>
            <a:ext cx="12192000" cy="348122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A8C4D8"/>
                </a:solidFill>
              </a:rPr>
              <a:t>   Use the IS / IS NOT method to describe the problem quantitatively and precisely</a:t>
            </a:r>
          </a:p>
        </p:txBody>
      </p:sp>
      <p:sp>
        <p:nvSpPr>
          <p:cNvPr id="20" name="TH_0"/>
          <p:cNvSpPr/>
          <p:nvPr/>
        </p:nvSpPr>
        <p:spPr>
          <a:xfrm>
            <a:off x="76200" y="1601360"/>
            <a:ext cx="1816100" cy="556995"/>
          </a:xfrm>
          <a:prstGeom prst="rect">
            <a:avLst/>
          </a:prstGeom>
          <a:solidFill>
            <a:srgbClr val="2A9D8F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DIMENSION</a:t>
            </a:r>
          </a:p>
        </p:txBody>
      </p:sp>
      <p:sp>
        <p:nvSpPr>
          <p:cNvPr id="21" name="TH_1"/>
          <p:cNvSpPr/>
          <p:nvPr/>
        </p:nvSpPr>
        <p:spPr>
          <a:xfrm>
            <a:off x="1905000" y="1601360"/>
            <a:ext cx="3238500" cy="556995"/>
          </a:xfrm>
          <a:prstGeom prst="rect">
            <a:avLst/>
          </a:prstGeom>
          <a:solidFill>
            <a:srgbClr val="2A9D8F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IS (What IS known)</a:t>
            </a:r>
          </a:p>
        </p:txBody>
      </p:sp>
      <p:sp>
        <p:nvSpPr>
          <p:cNvPr id="22" name="TH_2"/>
          <p:cNvSpPr/>
          <p:nvPr/>
        </p:nvSpPr>
        <p:spPr>
          <a:xfrm>
            <a:off x="5156200" y="1601360"/>
            <a:ext cx="3644900" cy="556995"/>
          </a:xfrm>
          <a:prstGeom prst="rect">
            <a:avLst/>
          </a:prstGeom>
          <a:solidFill>
            <a:srgbClr val="2A9D8F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IS NOT (What is NOT the case)</a:t>
            </a:r>
          </a:p>
        </p:txBody>
      </p:sp>
      <p:sp>
        <p:nvSpPr>
          <p:cNvPr id="23" name="TH_3"/>
          <p:cNvSpPr/>
          <p:nvPr/>
        </p:nvSpPr>
        <p:spPr>
          <a:xfrm>
            <a:off x="8813800" y="1601360"/>
            <a:ext cx="3378200" cy="556995"/>
          </a:xfrm>
          <a:prstGeom prst="rect">
            <a:avLst/>
          </a:prstGeom>
          <a:solidFill>
            <a:srgbClr val="2A9D8F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DISTINCTION</a:t>
            </a:r>
          </a:p>
        </p:txBody>
      </p:sp>
      <p:sp>
        <p:nvSpPr>
          <p:cNvPr id="30" name="Cell_0_0"/>
          <p:cNvSpPr/>
          <p:nvPr/>
        </p:nvSpPr>
        <p:spPr>
          <a:xfrm>
            <a:off x="76200" y="2158355"/>
            <a:ext cx="1816100" cy="522183"/>
          </a:xfrm>
          <a:prstGeom prst="rect">
            <a:avLst/>
          </a:prstGeom>
          <a:solidFill>
            <a:srgbClr val="2A9D8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1" dirty="0">
                <a:solidFill>
                  <a:srgbClr val="FFFFFF"/>
                </a:solidFill>
              </a:rPr>
              <a:t>WHAT</a:t>
            </a:r>
          </a:p>
        </p:txBody>
      </p:sp>
      <p:sp>
        <p:nvSpPr>
          <p:cNvPr id="31" name="Cell_0_1"/>
          <p:cNvSpPr/>
          <p:nvPr/>
        </p:nvSpPr>
        <p:spPr>
          <a:xfrm>
            <a:off x="1905000" y="2158355"/>
            <a:ext cx="32385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Dimension out of spec on Part #A123</a:t>
            </a:r>
          </a:p>
        </p:txBody>
      </p:sp>
      <p:sp>
        <p:nvSpPr>
          <p:cNvPr id="32" name="Cell_0_2"/>
          <p:cNvSpPr/>
          <p:nvPr/>
        </p:nvSpPr>
        <p:spPr>
          <a:xfrm>
            <a:off x="5156200" y="2158355"/>
            <a:ext cx="36449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All other dimensions — only OD affected</a:t>
            </a:r>
          </a:p>
        </p:txBody>
      </p:sp>
      <p:sp>
        <p:nvSpPr>
          <p:cNvPr id="33" name="Cell_0_3"/>
          <p:cNvSpPr/>
          <p:nvPr/>
        </p:nvSpPr>
        <p:spPr>
          <a:xfrm>
            <a:off x="8813800" y="2158355"/>
            <a:ext cx="33782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Only one feature is non-conforming</a:t>
            </a:r>
          </a:p>
        </p:txBody>
      </p:sp>
      <p:sp>
        <p:nvSpPr>
          <p:cNvPr id="34" name="Cell_1_0"/>
          <p:cNvSpPr/>
          <p:nvPr/>
        </p:nvSpPr>
        <p:spPr>
          <a:xfrm>
            <a:off x="76200" y="2715350"/>
            <a:ext cx="1816100" cy="522183"/>
          </a:xfrm>
          <a:prstGeom prst="rect">
            <a:avLst/>
          </a:prstGeom>
          <a:solidFill>
            <a:srgbClr val="2A9D8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1" dirty="0">
                <a:solidFill>
                  <a:srgbClr val="FFFFFF"/>
                </a:solidFill>
              </a:rPr>
              <a:t>WHERE</a:t>
            </a:r>
          </a:p>
        </p:txBody>
      </p:sp>
      <p:sp>
        <p:nvSpPr>
          <p:cNvPr id="35" name="Cell_1_1"/>
          <p:cNvSpPr/>
          <p:nvPr/>
        </p:nvSpPr>
        <p:spPr>
          <a:xfrm>
            <a:off x="1905000" y="2715350"/>
            <a:ext cx="32385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Press Shop, Machine #4, Station 3</a:t>
            </a:r>
          </a:p>
        </p:txBody>
      </p:sp>
      <p:sp>
        <p:nvSpPr>
          <p:cNvPr id="36" name="Cell_1_2"/>
          <p:cNvSpPr/>
          <p:nvPr/>
        </p:nvSpPr>
        <p:spPr>
          <a:xfrm>
            <a:off x="5156200" y="2715350"/>
            <a:ext cx="36449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Other machines or stations</a:t>
            </a:r>
          </a:p>
        </p:txBody>
      </p:sp>
      <p:sp>
        <p:nvSpPr>
          <p:cNvPr id="37" name="Cell_1_3"/>
          <p:cNvSpPr/>
          <p:nvPr/>
        </p:nvSpPr>
        <p:spPr>
          <a:xfrm>
            <a:off x="8813800" y="2715350"/>
            <a:ext cx="33782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Localized to one asset — machine-specific</a:t>
            </a:r>
          </a:p>
        </p:txBody>
      </p:sp>
      <p:sp>
        <p:nvSpPr>
          <p:cNvPr id="38" name="Cell_2_0"/>
          <p:cNvSpPr/>
          <p:nvPr/>
        </p:nvSpPr>
        <p:spPr>
          <a:xfrm>
            <a:off x="76200" y="3272345"/>
            <a:ext cx="1816100" cy="522183"/>
          </a:xfrm>
          <a:prstGeom prst="rect">
            <a:avLst/>
          </a:prstGeom>
          <a:solidFill>
            <a:srgbClr val="2A9D8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1" dirty="0">
                <a:solidFill>
                  <a:srgbClr val="FFFFFF"/>
                </a:solidFill>
              </a:rPr>
              <a:t>WHEN</a:t>
            </a:r>
          </a:p>
        </p:txBody>
      </p:sp>
      <p:sp>
        <p:nvSpPr>
          <p:cNvPr id="39" name="Cell_2_1"/>
          <p:cNvSpPr/>
          <p:nvPr/>
        </p:nvSpPr>
        <p:spPr>
          <a:xfrm>
            <a:off x="1905000" y="3272345"/>
            <a:ext cx="32385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Shift B, after tool change on 2024-01-15</a:t>
            </a:r>
          </a:p>
        </p:txBody>
      </p:sp>
      <p:sp>
        <p:nvSpPr>
          <p:cNvPr id="40" name="Cell_2_2"/>
          <p:cNvSpPr/>
          <p:nvPr/>
        </p:nvSpPr>
        <p:spPr>
          <a:xfrm>
            <a:off x="5156200" y="3272345"/>
            <a:ext cx="36449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Before tool change or other shifts</a:t>
            </a:r>
          </a:p>
        </p:txBody>
      </p:sp>
      <p:sp>
        <p:nvSpPr>
          <p:cNvPr id="41" name="Cell_2_3"/>
          <p:cNvSpPr/>
          <p:nvPr/>
        </p:nvSpPr>
        <p:spPr>
          <a:xfrm>
            <a:off x="8813800" y="3272345"/>
            <a:ext cx="3378200" cy="522183"/>
          </a:xfrm>
          <a:prstGeom prst="rect">
            <a:avLst/>
          </a:prstGeom>
          <a:solidFill>
            <a:srgbClr val="F0FA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Timing correlates with tool replacement</a:t>
            </a:r>
          </a:p>
        </p:txBody>
      </p:sp>
      <p:sp>
        <p:nvSpPr>
          <p:cNvPr id="42" name="Cell_3_0"/>
          <p:cNvSpPr/>
          <p:nvPr/>
        </p:nvSpPr>
        <p:spPr>
          <a:xfrm>
            <a:off x="76200" y="3829340"/>
            <a:ext cx="1816100" cy="522183"/>
          </a:xfrm>
          <a:prstGeom prst="rect">
            <a:avLst/>
          </a:prstGeom>
          <a:solidFill>
            <a:srgbClr val="2A9D8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1" dirty="0">
                <a:solidFill>
                  <a:srgbClr val="FFFFFF"/>
                </a:solidFill>
              </a:rPr>
              <a:t>EXTENT</a:t>
            </a:r>
          </a:p>
        </p:txBody>
      </p:sp>
      <p:sp>
        <p:nvSpPr>
          <p:cNvPr id="43" name="Cell_3_1"/>
          <p:cNvSpPr/>
          <p:nvPr/>
        </p:nvSpPr>
        <p:spPr>
          <a:xfrm>
            <a:off x="1905000" y="3829340"/>
            <a:ext cx="32385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18% defect rate — 540 of 3,000 parts</a:t>
            </a:r>
          </a:p>
        </p:txBody>
      </p:sp>
      <p:sp>
        <p:nvSpPr>
          <p:cNvPr id="44" name="Cell_3_2"/>
          <p:cNvSpPr/>
          <p:nvPr/>
        </p:nvSpPr>
        <p:spPr>
          <a:xfrm>
            <a:off x="5156200" y="3829340"/>
            <a:ext cx="36449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100% of production — not systemic</a:t>
            </a:r>
          </a:p>
        </p:txBody>
      </p:sp>
      <p:sp>
        <p:nvSpPr>
          <p:cNvPr id="45" name="Cell_3_3"/>
          <p:cNvSpPr/>
          <p:nvPr/>
        </p:nvSpPr>
        <p:spPr>
          <a:xfrm>
            <a:off x="8813800" y="3829340"/>
            <a:ext cx="3378200" cy="522183"/>
          </a:xfrm>
          <a:prstGeom prst="rect">
            <a:avLst/>
          </a:prstGeom>
          <a:solidFill>
            <a:srgbClr val="E8F8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Partial — suggests intermittent cause</a:t>
            </a:r>
          </a:p>
        </p:txBody>
      </p:sp>
      <p:sp>
        <p:nvSpPr>
          <p:cNvPr id="80" name="ProbHdr"/>
          <p:cNvSpPr/>
          <p:nvPr/>
        </p:nvSpPr>
        <p:spPr>
          <a:xfrm>
            <a:off x="76200" y="4421147"/>
            <a:ext cx="3454400" cy="522183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PROBLEM STATEMENT</a:t>
            </a:r>
          </a:p>
        </p:txBody>
      </p:sp>
      <p:sp>
        <p:nvSpPr>
          <p:cNvPr id="81" name="ProbBody"/>
          <p:cNvSpPr/>
          <p:nvPr/>
        </p:nvSpPr>
        <p:spPr>
          <a:xfrm>
            <a:off x="76200" y="4943330"/>
            <a:ext cx="3454400" cy="1253239"/>
          </a:xfrm>
          <a:prstGeom prst="rect">
            <a:avLst/>
          </a:prstGeom>
          <a:solidFill>
            <a:srgbClr val="E8F8F8"/>
          </a:solidFill>
          <a:ln w="19050">
            <a:solidFill>
              <a:srgbClr val="2A9D8F"/>
            </a:solidFill>
          </a:ln>
        </p:spPr>
        <p:txBody>
          <a:bodyPr wrap="square" anchor="t"/>
          <a:lstStyle/>
          <a:p>
            <a:pPr algn="l">
              <a:buNone/>
            </a:pPr>
            <a:r>
              <a:rPr lang="en-US" sz="1400" i="1" dirty="0">
                <a:solidFill>
                  <a:srgbClr val="1C2B3A"/>
                </a:solidFill>
              </a:rPr>
              <a:t>"Since 2024-01-15 on Machine #4 Station 3, the OD of Part #A123 is out of spec at 18% defect rate. No other parts or machines are affected."</a:t>
            </a:r>
          </a:p>
        </p:txBody>
      </p:sp>
      <p:sp>
        <p:nvSpPr>
          <p:cNvPr id="82" name="5W2HHdr"/>
          <p:cNvSpPr/>
          <p:nvPr/>
        </p:nvSpPr>
        <p:spPr>
          <a:xfrm>
            <a:off x="3633000" y="4421147"/>
            <a:ext cx="8482800" cy="522183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5W2H CHECKLIST — COMPLETE BEFORE WRITING STATEMENT</a:t>
            </a:r>
          </a:p>
        </p:txBody>
      </p:sp>
      <p:sp>
        <p:nvSpPr>
          <p:cNvPr id="90" name="WH_0"/>
          <p:cNvSpPr/>
          <p:nvPr/>
        </p:nvSpPr>
        <p:spPr>
          <a:xfrm>
            <a:off x="3633000" y="4943330"/>
            <a:ext cx="4165800" cy="452558"/>
          </a:xfrm>
          <a:prstGeom prst="rect">
            <a:avLst/>
          </a:prstGeom>
          <a:solidFill>
            <a:srgbClr val="EBF4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Who: Who discovered? Who is affected?</a:t>
            </a:r>
          </a:p>
        </p:txBody>
      </p:sp>
      <p:sp>
        <p:nvSpPr>
          <p:cNvPr id="91" name="WH_1"/>
          <p:cNvSpPr/>
          <p:nvPr/>
        </p:nvSpPr>
        <p:spPr>
          <a:xfrm>
            <a:off x="7900200" y="4943330"/>
            <a:ext cx="4165800" cy="452558"/>
          </a:xfrm>
          <a:prstGeom prst="rect">
            <a:avLst/>
          </a:prstGeom>
          <a:solidFill>
            <a:srgbClr val="F5F7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What: What is the defect? What should it be?</a:t>
            </a:r>
          </a:p>
        </p:txBody>
      </p:sp>
      <p:sp>
        <p:nvSpPr>
          <p:cNvPr id="92" name="WH_2"/>
          <p:cNvSpPr/>
          <p:nvPr/>
        </p:nvSpPr>
        <p:spPr>
          <a:xfrm>
            <a:off x="3633000" y="5430701"/>
            <a:ext cx="4165800" cy="452558"/>
          </a:xfrm>
          <a:prstGeom prst="rect">
            <a:avLst/>
          </a:prstGeom>
          <a:solidFill>
            <a:srgbClr val="EBF4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Where: Where on the part? Where in the process?</a:t>
            </a:r>
          </a:p>
        </p:txBody>
      </p:sp>
      <p:sp>
        <p:nvSpPr>
          <p:cNvPr id="93" name="WH_3"/>
          <p:cNvSpPr/>
          <p:nvPr/>
        </p:nvSpPr>
        <p:spPr>
          <a:xfrm>
            <a:off x="7900200" y="5430701"/>
            <a:ext cx="4165800" cy="452558"/>
          </a:xfrm>
          <a:prstGeom prst="rect">
            <a:avLst/>
          </a:prstGeom>
          <a:solidFill>
            <a:srgbClr val="F5F7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When: When did it start? How often?</a:t>
            </a:r>
          </a:p>
        </p:txBody>
      </p:sp>
      <p:sp>
        <p:nvSpPr>
          <p:cNvPr id="94" name="WH_4"/>
          <p:cNvSpPr/>
          <p:nvPr/>
        </p:nvSpPr>
        <p:spPr>
          <a:xfrm>
            <a:off x="3633000" y="5918071"/>
            <a:ext cx="4165800" cy="452558"/>
          </a:xfrm>
          <a:prstGeom prst="rect">
            <a:avLst/>
          </a:prstGeom>
          <a:solidFill>
            <a:srgbClr val="EBF4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Why: Why is it a problem? (impact)</a:t>
            </a:r>
          </a:p>
        </p:txBody>
      </p:sp>
      <p:sp>
        <p:nvSpPr>
          <p:cNvPr id="95" name="WH_5"/>
          <p:cNvSpPr/>
          <p:nvPr/>
        </p:nvSpPr>
        <p:spPr>
          <a:xfrm>
            <a:off x="7900200" y="5918071"/>
            <a:ext cx="4165800" cy="452558"/>
          </a:xfrm>
          <a:prstGeom prst="rect">
            <a:avLst/>
          </a:prstGeom>
          <a:solidFill>
            <a:srgbClr val="F5F7FA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How: How was it found? Inspection/test method?</a:t>
            </a:r>
          </a:p>
        </p:txBody>
      </p:sp>
      <p:sp>
        <p:nvSpPr>
          <p:cNvPr id="96" name="WH_6"/>
          <p:cNvSpPr/>
          <p:nvPr/>
        </p:nvSpPr>
        <p:spPr>
          <a:xfrm>
            <a:off x="3633000" y="6405442"/>
            <a:ext cx="4165800" cy="401758"/>
          </a:xfrm>
          <a:prstGeom prst="rect">
            <a:avLst/>
          </a:prstGeom>
          <a:solidFill>
            <a:srgbClr val="EBF4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2E4057"/>
                </a:solidFill>
              </a:rPr>
              <a:t>How Much: Quantity, rate, cost, risk?</a:t>
            </a:r>
          </a:p>
        </p:txBody>
      </p:sp>
    </p:spTree>
    <p:extLst>
      <p:ext uri="{BB962C8B-B14F-4D97-AF65-F5344CB8AC3E}">
        <p14:creationId xmlns:p14="http://schemas.microsoft.com/office/powerpoint/2010/main" val="240987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1232899"/>
          </a:xfrm>
          <a:prstGeom prst="rect">
            <a:avLst/>
          </a:prstGeom>
          <a:solidFill>
            <a:srgbClr val="B85C1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D3 — Interim Containment Action (ICA)</a:t>
            </a:r>
          </a:p>
        </p:txBody>
      </p:sp>
      <p:sp>
        <p:nvSpPr>
          <p:cNvPr id="11" name="Sub"/>
          <p:cNvSpPr/>
          <p:nvPr/>
        </p:nvSpPr>
        <p:spPr>
          <a:xfrm>
            <a:off x="0" y="1232899"/>
            <a:ext cx="12192000" cy="385281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A8C4D8"/>
                </a:solidFill>
              </a:rPr>
              <a:t>   Band-aid fix to PROTECT the customer while root cause investigation is ongoing</a:t>
            </a:r>
          </a:p>
        </p:txBody>
      </p:sp>
      <p:sp>
        <p:nvSpPr>
          <p:cNvPr id="12" name="Principle"/>
          <p:cNvSpPr/>
          <p:nvPr/>
        </p:nvSpPr>
        <p:spPr>
          <a:xfrm>
            <a:off x="76200" y="1772292"/>
            <a:ext cx="12039600" cy="539393"/>
          </a:xfrm>
          <a:prstGeom prst="rect">
            <a:avLst/>
          </a:prstGeom>
          <a:solidFill>
            <a:srgbClr val="FFF3E0"/>
          </a:solidFill>
          <a:ln w="19050">
            <a:solidFill>
              <a:srgbClr val="B85C1A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D64045"/>
                </a:solidFill>
              </a:rPr>
              <a:t>KEY PRINCIPLE: </a:t>
            </a:r>
            <a:r>
              <a:rPr lang="en-US" sz="1600" dirty="0">
                <a:solidFill>
                  <a:srgbClr val="1C2B3A"/>
                </a:solidFill>
              </a:rPr>
              <a:t>ICA is NOT the permanent fix — it buys time. Remove ICA only after PCA is verified effective.</a:t>
            </a:r>
          </a:p>
        </p:txBody>
      </p:sp>
      <p:sp>
        <p:nvSpPr>
          <p:cNvPr id="20" name="MethodsHdr"/>
          <p:cNvSpPr/>
          <p:nvPr/>
        </p:nvSpPr>
        <p:spPr>
          <a:xfrm>
            <a:off x="76200" y="2465798"/>
            <a:ext cx="5588000" cy="577921"/>
          </a:xfrm>
          <a:prstGeom prst="rect">
            <a:avLst/>
          </a:prstGeom>
          <a:solidFill>
            <a:srgbClr val="B85C1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COMMON ICA METHODS</a:t>
            </a:r>
          </a:p>
        </p:txBody>
      </p:sp>
      <p:sp>
        <p:nvSpPr>
          <p:cNvPr id="21" name="MethodsBody"/>
          <p:cNvSpPr/>
          <p:nvPr/>
        </p:nvSpPr>
        <p:spPr>
          <a:xfrm>
            <a:off x="76200" y="3043719"/>
            <a:ext cx="5588000" cy="2774022"/>
          </a:xfrm>
          <a:prstGeom prst="rect">
            <a:avLst/>
          </a:prstGeom>
          <a:solidFill>
            <a:srgbClr val="FFF8F0"/>
          </a:solidFill>
          <a:ln w="12700">
            <a:solidFill>
              <a:srgbClr val="B85C1A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100% inspection / sorting of suspect product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Quarantine in-process and finished goods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Recall / sort at customer / field location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Temporary design or process deviation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Additional inspection checkpoint added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Supplier source inspection increased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Customer notification &amp; stock audit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Expedited replacement shipment</a:t>
            </a:r>
          </a:p>
        </p:txBody>
      </p:sp>
      <p:sp>
        <p:nvSpPr>
          <p:cNvPr id="30" name="DocHdr"/>
          <p:cNvSpPr/>
          <p:nvPr/>
        </p:nvSpPr>
        <p:spPr>
          <a:xfrm>
            <a:off x="6273800" y="2465798"/>
            <a:ext cx="5842200" cy="577921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ICA DOCUMENTATION TEMPLATE</a:t>
            </a:r>
          </a:p>
        </p:txBody>
      </p:sp>
      <p:sp>
        <p:nvSpPr>
          <p:cNvPr id="40" name="DocField_0"/>
          <p:cNvSpPr/>
          <p:nvPr/>
        </p:nvSpPr>
        <p:spPr>
          <a:xfrm>
            <a:off x="6273800" y="3043719"/>
            <a:ext cx="5842200" cy="327489"/>
          </a:xfrm>
          <a:prstGeom prst="rect">
            <a:avLst/>
          </a:prstGeom>
          <a:solidFill>
            <a:srgbClr val="FFF8F0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ICA Action Taken: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1" name="DocField_1"/>
          <p:cNvSpPr/>
          <p:nvPr/>
        </p:nvSpPr>
        <p:spPr>
          <a:xfrm>
            <a:off x="6273800" y="3390472"/>
            <a:ext cx="5842200" cy="327489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Owner: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2" name="DocField_2"/>
          <p:cNvSpPr/>
          <p:nvPr/>
        </p:nvSpPr>
        <p:spPr>
          <a:xfrm>
            <a:off x="6273800" y="3737225"/>
            <a:ext cx="5842200" cy="327489"/>
          </a:xfrm>
          <a:prstGeom prst="rect">
            <a:avLst/>
          </a:prstGeom>
          <a:solidFill>
            <a:srgbClr val="FFF8F0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Start Date: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3" name="DocField_3"/>
          <p:cNvSpPr/>
          <p:nvPr/>
        </p:nvSpPr>
        <p:spPr>
          <a:xfrm>
            <a:off x="6273800" y="4083978"/>
            <a:ext cx="5842200" cy="327489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Target Remove Date: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4" name="DocField_4"/>
          <p:cNvSpPr/>
          <p:nvPr/>
        </p:nvSpPr>
        <p:spPr>
          <a:xfrm>
            <a:off x="6273800" y="4430730"/>
            <a:ext cx="5842200" cy="327489"/>
          </a:xfrm>
          <a:prstGeom prst="rect">
            <a:avLst/>
          </a:prstGeom>
          <a:solidFill>
            <a:srgbClr val="FFF8F0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Effectiveness Measure: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5" name="DocField_5"/>
          <p:cNvSpPr/>
          <p:nvPr/>
        </p:nvSpPr>
        <p:spPr>
          <a:xfrm>
            <a:off x="6273800" y="4777483"/>
            <a:ext cx="5842200" cy="327489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Verification Method: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46" name="DocField_6"/>
          <p:cNvSpPr/>
          <p:nvPr/>
        </p:nvSpPr>
        <p:spPr>
          <a:xfrm>
            <a:off x="6273800" y="5124236"/>
            <a:ext cx="5842200" cy="327489"/>
          </a:xfrm>
          <a:prstGeom prst="rect">
            <a:avLst/>
          </a:prstGeom>
          <a:solidFill>
            <a:srgbClr val="FFF8F0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Customer Notification (Y/N): </a:t>
            </a:r>
            <a:r>
              <a:rPr lang="en-US" sz="1400" dirty="0">
                <a:solidFill>
                  <a:srgbClr val="6B7280"/>
                </a:solidFill>
              </a:rPr>
              <a:t>___</a:t>
            </a:r>
          </a:p>
        </p:txBody>
      </p:sp>
      <p:sp>
        <p:nvSpPr>
          <p:cNvPr id="47" name="DocField_7"/>
          <p:cNvSpPr/>
          <p:nvPr/>
        </p:nvSpPr>
        <p:spPr>
          <a:xfrm>
            <a:off x="6273800" y="5470989"/>
            <a:ext cx="5842200" cy="327489"/>
          </a:xfrm>
          <a:prstGeom prst="rect">
            <a:avLst/>
          </a:prstGeom>
          <a:solidFill>
            <a:srgbClr val="F5F7FA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Stock Qty Quarantined: </a:t>
            </a:r>
            <a:r>
              <a:rPr lang="en-US" sz="1400" dirty="0">
                <a:solidFill>
                  <a:srgbClr val="6B7280"/>
                </a:solidFill>
              </a:rPr>
              <a:t>________________________</a:t>
            </a:r>
          </a:p>
        </p:txBody>
      </p:sp>
      <p:sp>
        <p:nvSpPr>
          <p:cNvPr id="60" name="VerifyBox"/>
          <p:cNvSpPr/>
          <p:nvPr/>
        </p:nvSpPr>
        <p:spPr>
          <a:xfrm>
            <a:off x="76200" y="5933326"/>
            <a:ext cx="12039600" cy="924674"/>
          </a:xfrm>
          <a:prstGeom prst="rect">
            <a:avLst/>
          </a:prstGeom>
          <a:solidFill>
            <a:srgbClr val="EBF4FF"/>
          </a:solidFill>
          <a:ln w="19050">
            <a:solidFill>
              <a:srgbClr val="1E91D6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600" b="1" dirty="0">
                <a:solidFill>
                  <a:srgbClr val="1E91D6"/>
                </a:solidFill>
              </a:rPr>
              <a:t>ICA VERIFICATION CHECKLIST: </a:t>
            </a:r>
            <a:r>
              <a:rPr lang="en-US" sz="1600" dirty="0">
                <a:solidFill>
                  <a:srgbClr val="2E4057"/>
                </a:solidFill>
              </a:rPr>
              <a:t>☐ Customer confirmed protected  ☐ Zero new escapes since ICA  ☐ Defect rate at customer = 0  ☐ ICA removal plan documented  ☐ ICA owner assigned</a:t>
            </a:r>
          </a:p>
        </p:txBody>
      </p:sp>
    </p:spTree>
    <p:extLst>
      <p:ext uri="{BB962C8B-B14F-4D97-AF65-F5344CB8AC3E}">
        <p14:creationId xmlns:p14="http://schemas.microsoft.com/office/powerpoint/2010/main" val="120406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53006F-DB32-4066-B162-73654E48BECA}"/>
              </a:ext>
            </a:extLst>
          </p:cNvPr>
          <p:cNvSpPr txBox="1"/>
          <p:nvPr/>
        </p:nvSpPr>
        <p:spPr>
          <a:xfrm>
            <a:off x="0" y="53944"/>
            <a:ext cx="12192000" cy="40011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2000" b="1">
                <a:solidFill>
                  <a:srgbClr val="FFFFFF"/>
                </a:solidFill>
              </a:rPr>
              <a:t>D4 — Fishbone (Ishikawa) Diagram — 6M Root Cause Analysis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7DA138-A347-4629-AC66-3C708A3DB5D1}"/>
              </a:ext>
            </a:extLst>
          </p:cNvPr>
          <p:cNvSpPr txBox="1"/>
          <p:nvPr/>
        </p:nvSpPr>
        <p:spPr>
          <a:xfrm>
            <a:off x="101600" y="595411"/>
            <a:ext cx="2980267" cy="307777"/>
          </a:xfrm>
          <a:prstGeom prst="rect">
            <a:avLst/>
          </a:prstGeom>
          <a:solidFill>
            <a:srgbClr val="1E91D6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D10AE7-70B1-4D1B-8248-6EA818FB7C4B}"/>
              </a:ext>
            </a:extLst>
          </p:cNvPr>
          <p:cNvSpPr txBox="1"/>
          <p:nvPr/>
        </p:nvSpPr>
        <p:spPr>
          <a:xfrm>
            <a:off x="101600" y="939800"/>
            <a:ext cx="2980267" cy="2692400"/>
          </a:xfrm>
          <a:prstGeom prst="rect">
            <a:avLst/>
          </a:prstGeom>
          <a:solidFill>
            <a:srgbClr val="F5F7FA"/>
          </a:solidFill>
          <a:ln w="12700">
            <a:solidFill>
              <a:srgbClr val="1E91D6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Untrained operator
▸ Fatigue / distraction
▸ No standard work
▸ High turnover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97065-5B37-4FA2-937D-4B1CBD9D133B}"/>
              </a:ext>
            </a:extLst>
          </p:cNvPr>
          <p:cNvSpPr txBox="1"/>
          <p:nvPr/>
        </p:nvSpPr>
        <p:spPr>
          <a:xfrm>
            <a:off x="3183467" y="595411"/>
            <a:ext cx="2980267" cy="307777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MACHINE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D1C895-34ED-4ACD-AEF0-719E5E5D5478}"/>
              </a:ext>
            </a:extLst>
          </p:cNvPr>
          <p:cNvSpPr txBox="1"/>
          <p:nvPr/>
        </p:nvSpPr>
        <p:spPr>
          <a:xfrm>
            <a:off x="3183467" y="939800"/>
            <a:ext cx="2980267" cy="2692400"/>
          </a:xfrm>
          <a:prstGeom prst="rect">
            <a:avLst/>
          </a:prstGeom>
          <a:solidFill>
            <a:srgbClr val="F5F7FA"/>
          </a:solidFill>
          <a:ln w="12700">
            <a:solidFill>
              <a:srgbClr val="2A9D8F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Tool worn past interval
▸ Machine vibration
▸ No prev. maintenance
▸ Sensor out of cal.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A440AB-3960-4F35-BD70-38D74F48B58D}"/>
              </a:ext>
            </a:extLst>
          </p:cNvPr>
          <p:cNvSpPr txBox="1"/>
          <p:nvPr/>
        </p:nvSpPr>
        <p:spPr>
          <a:xfrm>
            <a:off x="6265333" y="595411"/>
            <a:ext cx="2980267" cy="307777"/>
          </a:xfrm>
          <a:prstGeom prst="rect">
            <a:avLst/>
          </a:prstGeom>
          <a:solidFill>
            <a:srgbClr val="7B2D8B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METHOD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5D9DBE-34C6-4A2A-A2CD-59EB3AC558FE}"/>
              </a:ext>
            </a:extLst>
          </p:cNvPr>
          <p:cNvSpPr txBox="1"/>
          <p:nvPr/>
        </p:nvSpPr>
        <p:spPr>
          <a:xfrm>
            <a:off x="6265333" y="939800"/>
            <a:ext cx="2980267" cy="2692400"/>
          </a:xfrm>
          <a:prstGeom prst="rect">
            <a:avLst/>
          </a:prstGeom>
          <a:solidFill>
            <a:srgbClr val="F5F7FA"/>
          </a:solidFill>
          <a:ln w="12700">
            <a:solidFill>
              <a:srgbClr val="7B2D8B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No process docs
▸ Wrong setup procedure
▸ Unclear cycle time
▸ Vague inspection method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C65060-3DC7-42D5-82BF-D1F8DF120B6E}"/>
              </a:ext>
            </a:extLst>
          </p:cNvPr>
          <p:cNvSpPr txBox="1"/>
          <p:nvPr/>
        </p:nvSpPr>
        <p:spPr>
          <a:xfrm>
            <a:off x="101600" y="3745011"/>
            <a:ext cx="2980267" cy="307777"/>
          </a:xfrm>
          <a:prstGeom prst="rect">
            <a:avLst/>
          </a:prstGeom>
          <a:solidFill>
            <a:srgbClr val="C76B2A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MATERIAL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BA60FF-A311-4BC0-9B24-06B674FC4230}"/>
              </a:ext>
            </a:extLst>
          </p:cNvPr>
          <p:cNvSpPr txBox="1"/>
          <p:nvPr/>
        </p:nvSpPr>
        <p:spPr>
          <a:xfrm>
            <a:off x="101600" y="4089400"/>
            <a:ext cx="2980267" cy="2387600"/>
          </a:xfrm>
          <a:prstGeom prst="rect">
            <a:avLst/>
          </a:prstGeom>
          <a:solidFill>
            <a:srgbClr val="F5F7FA"/>
          </a:solidFill>
          <a:ln w="12700">
            <a:solidFill>
              <a:srgbClr val="C76B2A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Incoming material OOS
▸ Wrong material grade
▸ Moisture / contamination
▸ Supplier variation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35232-3710-441A-AC11-2FE9E63AF5B7}"/>
              </a:ext>
            </a:extLst>
          </p:cNvPr>
          <p:cNvSpPr txBox="1"/>
          <p:nvPr/>
        </p:nvSpPr>
        <p:spPr>
          <a:xfrm>
            <a:off x="3183467" y="3745011"/>
            <a:ext cx="2980267" cy="307777"/>
          </a:xfrm>
          <a:prstGeom prst="rect">
            <a:avLst/>
          </a:prstGeom>
          <a:solidFill>
            <a:srgbClr val="B73A3A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MEASUREMENT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7ADDA5-D1F4-4CC3-BDA0-C5D4DE03822E}"/>
              </a:ext>
            </a:extLst>
          </p:cNvPr>
          <p:cNvSpPr txBox="1"/>
          <p:nvPr/>
        </p:nvSpPr>
        <p:spPr>
          <a:xfrm>
            <a:off x="3183467" y="4089400"/>
            <a:ext cx="2980267" cy="2387600"/>
          </a:xfrm>
          <a:prstGeom prst="rect">
            <a:avLst/>
          </a:prstGeom>
          <a:solidFill>
            <a:srgbClr val="F5F7FA"/>
          </a:solidFill>
          <a:ln w="12700">
            <a:solidFill>
              <a:srgbClr val="B73A3A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No Gauge R&amp;R done
▸ Wrong gauge used
▸ Measurement bias
▸ Data entry errors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AA5508-4889-4A28-88DC-92A16F212D1A}"/>
              </a:ext>
            </a:extLst>
          </p:cNvPr>
          <p:cNvSpPr txBox="1"/>
          <p:nvPr/>
        </p:nvSpPr>
        <p:spPr>
          <a:xfrm>
            <a:off x="6265333" y="3745011"/>
            <a:ext cx="2980267" cy="307777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ENVIRONMENT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35A067-2DEF-4F88-AAE0-6C9AE369283B}"/>
              </a:ext>
            </a:extLst>
          </p:cNvPr>
          <p:cNvSpPr txBox="1"/>
          <p:nvPr/>
        </p:nvSpPr>
        <p:spPr>
          <a:xfrm>
            <a:off x="6265333" y="4089400"/>
            <a:ext cx="2980267" cy="2387600"/>
          </a:xfrm>
          <a:prstGeom prst="rect">
            <a:avLst/>
          </a:prstGeom>
          <a:solidFill>
            <a:srgbClr val="F5F7FA"/>
          </a:solidFill>
          <a:ln w="12700">
            <a:solidFill>
              <a:srgbClr val="2E4057"/>
            </a:solidFill>
            <a:prstDash val="solid"/>
          </a:ln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C2B3A"/>
                </a:solidFill>
              </a:rPr>
              <a:t>▸ Temperature variation
▸ Humidity / dust
▸ Vibration from machinery
▸ Inadequate lighting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ED4DC1-8C2A-467C-A1AD-5180BEA78710}"/>
              </a:ext>
            </a:extLst>
          </p:cNvPr>
          <p:cNvSpPr txBox="1"/>
          <p:nvPr/>
        </p:nvSpPr>
        <p:spPr>
          <a:xfrm>
            <a:off x="9414933" y="558800"/>
            <a:ext cx="2709333" cy="5918200"/>
          </a:xfrm>
          <a:prstGeom prst="rect">
            <a:avLst/>
          </a:prstGeom>
          <a:solidFill>
            <a:srgbClr val="D64045"/>
          </a:solidFill>
          <a:ln w="25400">
            <a:solidFill>
              <a:srgbClr val="FFFFFF"/>
            </a:solidFill>
            <a:prstDash val="solid"/>
          </a:ln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</a:rPr>
              <a:t>EFFECT
(Problem
Statement
Here)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1CED6EFE-23A9-4DA9-8629-055420AEE491}"/>
              </a:ext>
            </a:extLst>
          </p:cNvPr>
          <p:cNvSpPr/>
          <p:nvPr/>
        </p:nvSpPr>
        <p:spPr>
          <a:xfrm>
            <a:off x="9245600" y="3594100"/>
            <a:ext cx="165100" cy="254000"/>
          </a:xfrm>
          <a:prstGeom prst="rightArrow">
            <a:avLst/>
          </a:prstGeom>
          <a:solidFill>
            <a:srgbClr val="1C2B3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 sz="14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F0FA5D-9237-4E69-A1A7-0A7C61A42DDB}"/>
              </a:ext>
            </a:extLst>
          </p:cNvPr>
          <p:cNvSpPr txBox="1"/>
          <p:nvPr/>
        </p:nvSpPr>
        <p:spPr>
          <a:xfrm>
            <a:off x="0" y="6513612"/>
            <a:ext cx="12192000" cy="307777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400">
                <a:solidFill>
                  <a:srgbClr val="A8C4D8"/>
                </a:solidFill>
              </a:rPr>
              <a:t>INSTRUCTIONS: Brainstorm all possible causes for each category. Circle the top 3. Each becomes a 5-Why investigation (see next slide).</a:t>
            </a:r>
          </a:p>
        </p:txBody>
      </p:sp>
    </p:spTree>
    <p:extLst>
      <p:ext uri="{BB962C8B-B14F-4D97-AF65-F5344CB8AC3E}">
        <p14:creationId xmlns:p14="http://schemas.microsoft.com/office/powerpoint/2010/main" val="874842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76200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l">
              <a:buNone/>
            </a:pPr>
            <a:r>
              <a:rPr lang="en-US" b="1" dirty="0">
                <a:solidFill>
                  <a:srgbClr val="FFFFFF"/>
                </a:solidFill>
              </a:rPr>
              <a:t>D4 — Root Cause Analysis: 5-Why Logic Tree</a:t>
            </a:r>
          </a:p>
          <a:p>
            <a:pPr algn="l">
              <a:buNone/>
            </a:pPr>
            <a:r>
              <a:rPr lang="en-US" sz="1000" dirty="0">
                <a:solidFill>
                  <a:srgbClr val="FFFFFF"/>
                </a:solidFill>
              </a:rPr>
              <a:t>Ask "Why?" 5 times to reach root cause · Map Occurrence RC / Escape RC / Systemic RC</a:t>
            </a:r>
          </a:p>
        </p:txBody>
      </p:sp>
      <p:sp>
        <p:nvSpPr>
          <p:cNvPr id="50" name="Arrow_0"/>
          <p:cNvSpPr/>
          <p:nvPr/>
        </p:nvSpPr>
        <p:spPr>
          <a:xfrm>
            <a:off x="5791200" y="1765300"/>
            <a:ext cx="609600" cy="20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2A9D8F"/>
          </a:solidFill>
          <a:ln>
            <a:noFill/>
          </a:ln>
        </p:spPr>
        <p:txBody>
          <a:bodyPr/>
          <a:lstStyle/>
          <a:p>
            <a:endParaRPr sz="1400"/>
          </a:p>
        </p:txBody>
      </p:sp>
      <p:sp>
        <p:nvSpPr>
          <p:cNvPr id="20" name="Badge_0"/>
          <p:cNvSpPr/>
          <p:nvPr/>
        </p:nvSpPr>
        <p:spPr>
          <a:xfrm>
            <a:off x="304800" y="1066800"/>
            <a:ext cx="762000" cy="685800"/>
          </a:xfrm>
          <a:prstGeom prst="roundRect">
            <a:avLst>
              <a:gd name="adj" fmla="val 25000"/>
            </a:avLst>
          </a:prstGeom>
          <a:solidFill>
            <a:srgbClr val="D64045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WHY 1</a:t>
            </a:r>
          </a:p>
        </p:txBody>
      </p:sp>
      <p:sp>
        <p:nvSpPr>
          <p:cNvPr id="30" name="Q_0"/>
          <p:cNvSpPr/>
          <p:nvPr/>
        </p:nvSpPr>
        <p:spPr>
          <a:xfrm>
            <a:off x="1117600" y="1066800"/>
            <a:ext cx="5384800" cy="685800"/>
          </a:xfrm>
          <a:prstGeom prst="rect">
            <a:avLst/>
          </a:prstGeom>
          <a:solidFill>
            <a:srgbClr val="F5F7FA"/>
          </a:solidFill>
          <a:ln w="9525">
            <a:solidFill>
              <a:srgbClr val="1E91D6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i="1" dirty="0">
                <a:solidFill>
                  <a:srgbClr val="4A5568"/>
                </a:solidFill>
              </a:rPr>
              <a:t>Why did the part OD go out of spec?</a:t>
            </a:r>
          </a:p>
        </p:txBody>
      </p:sp>
      <p:sp>
        <p:nvSpPr>
          <p:cNvPr id="40" name="A_0"/>
          <p:cNvSpPr/>
          <p:nvPr/>
        </p:nvSpPr>
        <p:spPr>
          <a:xfrm>
            <a:off x="6553600" y="1066800"/>
            <a:ext cx="5486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1E91D6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The cutting tool was worn beyond its replacement interval.</a:t>
            </a:r>
          </a:p>
        </p:txBody>
      </p:sp>
      <p:sp>
        <p:nvSpPr>
          <p:cNvPr id="51" name="Arrow_1"/>
          <p:cNvSpPr/>
          <p:nvPr/>
        </p:nvSpPr>
        <p:spPr>
          <a:xfrm>
            <a:off x="5791200" y="2679700"/>
            <a:ext cx="609600" cy="20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7B2D8B"/>
          </a:solidFill>
          <a:ln>
            <a:noFill/>
          </a:ln>
        </p:spPr>
        <p:txBody>
          <a:bodyPr/>
          <a:lstStyle/>
          <a:p>
            <a:endParaRPr sz="1400"/>
          </a:p>
        </p:txBody>
      </p:sp>
      <p:sp>
        <p:nvSpPr>
          <p:cNvPr id="21" name="Badge_1"/>
          <p:cNvSpPr/>
          <p:nvPr/>
        </p:nvSpPr>
        <p:spPr>
          <a:xfrm>
            <a:off x="304800" y="1981200"/>
            <a:ext cx="762000" cy="685800"/>
          </a:xfrm>
          <a:prstGeom prst="roundRect">
            <a:avLst>
              <a:gd name="adj" fmla="val 25000"/>
            </a:avLst>
          </a:prstGeom>
          <a:solidFill>
            <a:srgbClr val="1E91D6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WHY 2</a:t>
            </a:r>
          </a:p>
        </p:txBody>
      </p:sp>
      <p:sp>
        <p:nvSpPr>
          <p:cNvPr id="31" name="Q_1"/>
          <p:cNvSpPr/>
          <p:nvPr/>
        </p:nvSpPr>
        <p:spPr>
          <a:xfrm>
            <a:off x="1117600" y="1981200"/>
            <a:ext cx="5384800" cy="685800"/>
          </a:xfrm>
          <a:prstGeom prst="rect">
            <a:avLst/>
          </a:prstGeom>
          <a:solidFill>
            <a:srgbClr val="F5F7FA"/>
          </a:solidFill>
          <a:ln w="9525">
            <a:solidFill>
              <a:srgbClr val="2A9D8F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i="1" dirty="0">
                <a:solidFill>
                  <a:srgbClr val="4A5568"/>
                </a:solidFill>
              </a:rPr>
              <a:t>Why was the cutting tool worn beyond interval?</a:t>
            </a:r>
          </a:p>
        </p:txBody>
      </p:sp>
      <p:sp>
        <p:nvSpPr>
          <p:cNvPr id="41" name="A_1"/>
          <p:cNvSpPr/>
          <p:nvPr/>
        </p:nvSpPr>
        <p:spPr>
          <a:xfrm>
            <a:off x="6553600" y="1981200"/>
            <a:ext cx="5486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2A9D8F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The tool change schedule was not followed by the operator.</a:t>
            </a:r>
          </a:p>
        </p:txBody>
      </p:sp>
      <p:sp>
        <p:nvSpPr>
          <p:cNvPr id="52" name="Arrow_2"/>
          <p:cNvSpPr/>
          <p:nvPr/>
        </p:nvSpPr>
        <p:spPr>
          <a:xfrm>
            <a:off x="5791200" y="3594100"/>
            <a:ext cx="609600" cy="20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4A261"/>
          </a:solidFill>
          <a:ln>
            <a:noFill/>
          </a:ln>
        </p:spPr>
        <p:txBody>
          <a:bodyPr/>
          <a:lstStyle/>
          <a:p>
            <a:endParaRPr sz="1400"/>
          </a:p>
        </p:txBody>
      </p:sp>
      <p:sp>
        <p:nvSpPr>
          <p:cNvPr id="22" name="Badge_2"/>
          <p:cNvSpPr/>
          <p:nvPr/>
        </p:nvSpPr>
        <p:spPr>
          <a:xfrm>
            <a:off x="304800" y="2895600"/>
            <a:ext cx="762000" cy="685800"/>
          </a:xfrm>
          <a:prstGeom prst="roundRect">
            <a:avLst>
              <a:gd name="adj" fmla="val 25000"/>
            </a:avLst>
          </a:prstGeom>
          <a:solidFill>
            <a:srgbClr val="2A9D8F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WHY 3</a:t>
            </a:r>
          </a:p>
        </p:txBody>
      </p:sp>
      <p:sp>
        <p:nvSpPr>
          <p:cNvPr id="32" name="Q_2"/>
          <p:cNvSpPr/>
          <p:nvPr/>
        </p:nvSpPr>
        <p:spPr>
          <a:xfrm>
            <a:off x="1117600" y="2895600"/>
            <a:ext cx="5384800" cy="685800"/>
          </a:xfrm>
          <a:prstGeom prst="rect">
            <a:avLst/>
          </a:prstGeom>
          <a:solidFill>
            <a:srgbClr val="F5F7FA"/>
          </a:solidFill>
          <a:ln w="9525">
            <a:solidFill>
              <a:srgbClr val="7B2D8B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i="1" dirty="0">
                <a:solidFill>
                  <a:srgbClr val="4A5568"/>
                </a:solidFill>
              </a:rPr>
              <a:t>Why was the tool change schedule not followed?</a:t>
            </a:r>
          </a:p>
        </p:txBody>
      </p:sp>
      <p:sp>
        <p:nvSpPr>
          <p:cNvPr id="42" name="A_2"/>
          <p:cNvSpPr/>
          <p:nvPr/>
        </p:nvSpPr>
        <p:spPr>
          <a:xfrm>
            <a:off x="6553600" y="2895600"/>
            <a:ext cx="5486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7B2D8B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The PM alert on the HMI was disabled by maintenance.</a:t>
            </a:r>
          </a:p>
        </p:txBody>
      </p:sp>
      <p:sp>
        <p:nvSpPr>
          <p:cNvPr id="53" name="Arrow_3"/>
          <p:cNvSpPr/>
          <p:nvPr/>
        </p:nvSpPr>
        <p:spPr>
          <a:xfrm>
            <a:off x="5791200" y="4508500"/>
            <a:ext cx="609600" cy="20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4045"/>
          </a:solidFill>
          <a:ln>
            <a:noFill/>
          </a:ln>
        </p:spPr>
        <p:txBody>
          <a:bodyPr/>
          <a:lstStyle/>
          <a:p>
            <a:endParaRPr sz="1400"/>
          </a:p>
        </p:txBody>
      </p:sp>
      <p:sp>
        <p:nvSpPr>
          <p:cNvPr id="23" name="Badge_3"/>
          <p:cNvSpPr/>
          <p:nvPr/>
        </p:nvSpPr>
        <p:spPr>
          <a:xfrm>
            <a:off x="304800" y="3810000"/>
            <a:ext cx="762000" cy="685800"/>
          </a:xfrm>
          <a:prstGeom prst="roundRect">
            <a:avLst>
              <a:gd name="adj" fmla="val 25000"/>
            </a:avLst>
          </a:prstGeom>
          <a:solidFill>
            <a:srgbClr val="F4A261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100" b="1" dirty="0">
                <a:solidFill>
                  <a:srgbClr val="1C2B3A"/>
                </a:solidFill>
              </a:rPr>
              <a:t>WHY 4</a:t>
            </a:r>
          </a:p>
        </p:txBody>
      </p:sp>
      <p:sp>
        <p:nvSpPr>
          <p:cNvPr id="33" name="Q_3"/>
          <p:cNvSpPr/>
          <p:nvPr/>
        </p:nvSpPr>
        <p:spPr>
          <a:xfrm>
            <a:off x="1117600" y="3810000"/>
            <a:ext cx="5384800" cy="685800"/>
          </a:xfrm>
          <a:prstGeom prst="rect">
            <a:avLst/>
          </a:prstGeom>
          <a:solidFill>
            <a:srgbClr val="F5F7FA"/>
          </a:solidFill>
          <a:ln w="9525">
            <a:solidFill>
              <a:srgbClr val="F4A261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i="1" dirty="0">
                <a:solidFill>
                  <a:srgbClr val="4A5568"/>
                </a:solidFill>
              </a:rPr>
              <a:t>Why was the HMI PM alert disabled?</a:t>
            </a:r>
          </a:p>
        </p:txBody>
      </p:sp>
      <p:sp>
        <p:nvSpPr>
          <p:cNvPr id="43" name="A_3"/>
          <p:cNvSpPr/>
          <p:nvPr/>
        </p:nvSpPr>
        <p:spPr>
          <a:xfrm>
            <a:off x="6553600" y="3810000"/>
            <a:ext cx="5486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F4A261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b="0" dirty="0">
                <a:solidFill>
                  <a:srgbClr val="1C2B3A"/>
                </a:solidFill>
              </a:rPr>
              <a:t>No procedure exists to prevent disabling preventive alerts.</a:t>
            </a:r>
          </a:p>
        </p:txBody>
      </p:sp>
      <p:sp>
        <p:nvSpPr>
          <p:cNvPr id="24" name="Badge_4"/>
          <p:cNvSpPr/>
          <p:nvPr/>
        </p:nvSpPr>
        <p:spPr>
          <a:xfrm>
            <a:off x="304800" y="4724400"/>
            <a:ext cx="762000" cy="838200"/>
          </a:xfrm>
          <a:prstGeom prst="roundRect">
            <a:avLst>
              <a:gd name="adj" fmla="val 25000"/>
            </a:avLst>
          </a:prstGeom>
          <a:solidFill>
            <a:srgbClr val="7B2D8B"/>
          </a:solidFill>
          <a:ln>
            <a:noFill/>
          </a:ln>
        </p:spPr>
        <p:txBody>
          <a:bodyPr wrap="none" anchor="ctr"/>
          <a:lstStyle/>
          <a:p>
            <a:pPr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WHY 5</a:t>
            </a:r>
          </a:p>
        </p:txBody>
      </p:sp>
      <p:sp>
        <p:nvSpPr>
          <p:cNvPr id="34" name="Q_4"/>
          <p:cNvSpPr/>
          <p:nvPr/>
        </p:nvSpPr>
        <p:spPr>
          <a:xfrm>
            <a:off x="1117600" y="4724400"/>
            <a:ext cx="5384800" cy="838200"/>
          </a:xfrm>
          <a:prstGeom prst="rect">
            <a:avLst/>
          </a:prstGeom>
          <a:solidFill>
            <a:srgbClr val="F5F7FA"/>
          </a:solidFill>
          <a:ln w="9525">
            <a:solidFill>
              <a:srgbClr val="D64045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i="1" dirty="0">
                <a:solidFill>
                  <a:srgbClr val="4A5568"/>
                </a:solidFill>
              </a:rPr>
              <a:t>Why does no procedure exist for this?</a:t>
            </a:r>
          </a:p>
        </p:txBody>
      </p:sp>
      <p:sp>
        <p:nvSpPr>
          <p:cNvPr id="44" name="A_4"/>
          <p:cNvSpPr/>
          <p:nvPr/>
        </p:nvSpPr>
        <p:spPr>
          <a:xfrm>
            <a:off x="6553600" y="4724400"/>
            <a:ext cx="5486400" cy="838200"/>
          </a:xfrm>
          <a:prstGeom prst="rect">
            <a:avLst/>
          </a:prstGeom>
          <a:solidFill>
            <a:srgbClr val="FFF5F5"/>
          </a:solidFill>
          <a:ln w="25400">
            <a:solidFill>
              <a:srgbClr val="D64045"/>
            </a:solidFill>
          </a:ln>
        </p:spPr>
        <p:txBody>
          <a:bodyPr wrap="square" anchor="ctr"/>
          <a:lstStyle/>
          <a:p>
            <a:pPr algn="l">
              <a:buNone/>
            </a:pPr>
            <a:r>
              <a:rPr lang="en-US" sz="1200" b="1" dirty="0">
                <a:solidFill>
                  <a:srgbClr val="8B0000"/>
                </a:solidFill>
              </a:rPr>
              <a:t>★ ROOT CAUSE: Change control system does not cover HMI parameter changes.</a:t>
            </a:r>
          </a:p>
        </p:txBody>
      </p:sp>
      <p:sp>
        <p:nvSpPr>
          <p:cNvPr id="15" name="ColHdr"/>
          <p:cNvSpPr/>
          <p:nvPr/>
        </p:nvSpPr>
        <p:spPr>
          <a:xfrm>
            <a:off x="304800" y="762000"/>
            <a:ext cx="11581800" cy="30480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100" b="1" dirty="0">
                <a:solidFill>
                  <a:srgbClr val="FFFFFF"/>
                </a:solidFill>
              </a:rPr>
              <a:t>    STEP          QUESTION (Why?)                                            ANSWER / FINDING</a:t>
            </a:r>
          </a:p>
        </p:txBody>
      </p:sp>
      <p:sp>
        <p:nvSpPr>
          <p:cNvPr id="90" name="Legend"/>
          <p:cNvSpPr/>
          <p:nvPr/>
        </p:nvSpPr>
        <p:spPr>
          <a:xfrm>
            <a:off x="0" y="6197600"/>
            <a:ext cx="12192000" cy="558800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 Root Cause Types: </a:t>
            </a:r>
            <a:r>
              <a:rPr lang="en-US" sz="1100" dirty="0">
                <a:solidFill>
                  <a:srgbClr val="A8C4D8"/>
                </a:solidFill>
              </a:rPr>
              <a:t>Occurrence (why it happened) · Escape (why not caught) · Systemic (why system allowed it)</a:t>
            </a:r>
          </a:p>
        </p:txBody>
      </p:sp>
    </p:spTree>
    <p:extLst>
      <p:ext uri="{BB962C8B-B14F-4D97-AF65-F5344CB8AC3E}">
        <p14:creationId xmlns:p14="http://schemas.microsoft.com/office/powerpoint/2010/main" val="258260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1222918"/>
          </a:xfrm>
          <a:prstGeom prst="rect">
            <a:avLst/>
          </a:prstGeom>
          <a:solidFill>
            <a:srgbClr val="7B2D8B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800" b="1" dirty="0">
                <a:solidFill>
                  <a:srgbClr val="FFFFFF"/>
                </a:solidFill>
              </a:rPr>
              <a:t>D5 &amp; D6 — Choose, Verify &amp; Implement Corrective Actions</a:t>
            </a:r>
          </a:p>
        </p:txBody>
      </p:sp>
      <p:sp>
        <p:nvSpPr>
          <p:cNvPr id="11" name="Sub"/>
          <p:cNvSpPr/>
          <p:nvPr/>
        </p:nvSpPr>
        <p:spPr>
          <a:xfrm>
            <a:off x="0" y="1222918"/>
            <a:ext cx="12192000" cy="382162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A8C4D8"/>
                </a:solidFill>
              </a:rPr>
              <a:t>   D5: Select best PCA from alternatives  |  D6: Implement PCA &amp; confirm ICA can be removed</a:t>
            </a:r>
          </a:p>
        </p:txBody>
      </p:sp>
      <p:sp>
        <p:nvSpPr>
          <p:cNvPr id="20" name="D5Hdr"/>
          <p:cNvSpPr/>
          <p:nvPr/>
        </p:nvSpPr>
        <p:spPr>
          <a:xfrm>
            <a:off x="76200" y="1757945"/>
            <a:ext cx="5638800" cy="573243"/>
          </a:xfrm>
          <a:prstGeom prst="rect">
            <a:avLst/>
          </a:prstGeom>
          <a:solidFill>
            <a:srgbClr val="7B2D8B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D5 — SELECT PERMANENT CORRECTIVE ACTION</a:t>
            </a:r>
          </a:p>
        </p:txBody>
      </p:sp>
      <p:sp>
        <p:nvSpPr>
          <p:cNvPr id="21" name="D5Body"/>
          <p:cNvSpPr/>
          <p:nvPr/>
        </p:nvSpPr>
        <p:spPr>
          <a:xfrm>
            <a:off x="76200" y="2331187"/>
            <a:ext cx="5638800" cy="2140106"/>
          </a:xfrm>
          <a:prstGeom prst="rect">
            <a:avLst/>
          </a:prstGeom>
          <a:solidFill>
            <a:srgbClr val="F9F0FF"/>
          </a:solidFill>
          <a:ln w="12700">
            <a:solidFill>
              <a:srgbClr val="7B2D8B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▸"/>
            </a:pPr>
            <a:r>
              <a:rPr lang="en-US" sz="1400" b="1" dirty="0">
                <a:solidFill>
                  <a:srgbClr val="7B2D8B"/>
                </a:solidFill>
              </a:rPr>
              <a:t>PCA must address ROOT cause, not symptom</a:t>
            </a:r>
          </a:p>
          <a:p>
            <a:pPr marL="228600" indent="-228600">
              <a:buFont typeface="Arial"/>
              <a:buChar char="▸"/>
            </a:pPr>
            <a:r>
              <a:rPr lang="en-US" sz="1400" b="0" dirty="0">
                <a:solidFill>
                  <a:srgbClr val="1C2B3A"/>
                </a:solidFill>
              </a:rPr>
              <a:t>Test alternatives before selecting — use trial / pilot</a:t>
            </a:r>
          </a:p>
          <a:p>
            <a:pPr marL="228600" indent="-228600">
              <a:buFont typeface="Arial"/>
              <a:buChar char="▸"/>
            </a:pPr>
            <a:r>
              <a:rPr lang="en-US" sz="1400" b="0" dirty="0">
                <a:solidFill>
                  <a:srgbClr val="1C2B3A"/>
                </a:solidFill>
              </a:rPr>
              <a:t>Verify PCA does not cause new problems</a:t>
            </a:r>
          </a:p>
          <a:p>
            <a:pPr marL="228600" indent="-228600">
              <a:buFont typeface="Arial"/>
              <a:buChar char="▸"/>
            </a:pPr>
            <a:r>
              <a:rPr lang="en-US" sz="1400" b="0" dirty="0">
                <a:solidFill>
                  <a:srgbClr val="1C2B3A"/>
                </a:solidFill>
              </a:rPr>
              <a:t>Use decision matrix if multiple options exist</a:t>
            </a:r>
          </a:p>
          <a:p>
            <a:pPr marL="228600" indent="-228600">
              <a:buFont typeface="Arial"/>
              <a:buChar char="▸"/>
            </a:pPr>
            <a:r>
              <a:rPr lang="en-US" sz="1400" b="0" dirty="0">
                <a:solidFill>
                  <a:srgbClr val="1C2B3A"/>
                </a:solidFill>
              </a:rPr>
              <a:t>Get management &amp; customer approval if required</a:t>
            </a:r>
          </a:p>
          <a:p>
            <a:pPr marL="228600" indent="-228600">
              <a:buFont typeface="Arial"/>
              <a:buChar char="▸"/>
            </a:pPr>
            <a:r>
              <a:rPr lang="en-US" sz="1400" b="0" dirty="0">
                <a:solidFill>
                  <a:srgbClr val="1C2B3A"/>
                </a:solidFill>
              </a:rPr>
              <a:t>Confirm ICA effectiveness data supports removal</a:t>
            </a:r>
          </a:p>
        </p:txBody>
      </p:sp>
      <p:sp>
        <p:nvSpPr>
          <p:cNvPr id="25" name="MatrixHdr"/>
          <p:cNvSpPr/>
          <p:nvPr/>
        </p:nvSpPr>
        <p:spPr>
          <a:xfrm>
            <a:off x="76200" y="4584137"/>
            <a:ext cx="5638800" cy="458594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DECISION MATRIX — RATE 1-5</a:t>
            </a:r>
          </a:p>
        </p:txBody>
      </p:sp>
      <p:sp>
        <p:nvSpPr>
          <p:cNvPr id="30" name="MH_0"/>
          <p:cNvSpPr/>
          <p:nvPr/>
        </p:nvSpPr>
        <p:spPr>
          <a:xfrm>
            <a:off x="76200" y="5042731"/>
            <a:ext cx="9017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OPTION</a:t>
            </a:r>
          </a:p>
        </p:txBody>
      </p:sp>
      <p:sp>
        <p:nvSpPr>
          <p:cNvPr id="31" name="MH_1"/>
          <p:cNvSpPr/>
          <p:nvPr/>
        </p:nvSpPr>
        <p:spPr>
          <a:xfrm>
            <a:off x="990600" y="5042731"/>
            <a:ext cx="9263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Effectiveness</a:t>
            </a:r>
          </a:p>
        </p:txBody>
      </p:sp>
      <p:sp>
        <p:nvSpPr>
          <p:cNvPr id="32" name="MH_2"/>
          <p:cNvSpPr/>
          <p:nvPr/>
        </p:nvSpPr>
        <p:spPr>
          <a:xfrm>
            <a:off x="1929600" y="5042731"/>
            <a:ext cx="7627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Feasibility</a:t>
            </a:r>
          </a:p>
        </p:txBody>
      </p:sp>
      <p:sp>
        <p:nvSpPr>
          <p:cNvPr id="33" name="MH_3"/>
          <p:cNvSpPr/>
          <p:nvPr/>
        </p:nvSpPr>
        <p:spPr>
          <a:xfrm>
            <a:off x="2705000" y="5042731"/>
            <a:ext cx="7871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Cost</a:t>
            </a:r>
          </a:p>
        </p:txBody>
      </p:sp>
      <p:sp>
        <p:nvSpPr>
          <p:cNvPr id="34" name="MH_4"/>
          <p:cNvSpPr/>
          <p:nvPr/>
        </p:nvSpPr>
        <p:spPr>
          <a:xfrm>
            <a:off x="3504400" y="5042731"/>
            <a:ext cx="7877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Speed</a:t>
            </a:r>
          </a:p>
        </p:txBody>
      </p:sp>
      <p:sp>
        <p:nvSpPr>
          <p:cNvPr id="35" name="MH_5"/>
          <p:cNvSpPr/>
          <p:nvPr/>
        </p:nvSpPr>
        <p:spPr>
          <a:xfrm>
            <a:off x="4304600" y="5042731"/>
            <a:ext cx="342900" cy="458594"/>
          </a:xfrm>
          <a:prstGeom prst="rect">
            <a:avLst/>
          </a:prstGeom>
          <a:solidFill>
            <a:srgbClr val="7B2D8B"/>
          </a:solidFill>
          <a:ln w="9525">
            <a:solidFill>
              <a:srgbClr val="FFFFFF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TOTAL</a:t>
            </a:r>
          </a:p>
        </p:txBody>
      </p:sp>
      <p:sp>
        <p:nvSpPr>
          <p:cNvPr id="40" name="MC_0_0"/>
          <p:cNvSpPr/>
          <p:nvPr/>
        </p:nvSpPr>
        <p:spPr>
          <a:xfrm>
            <a:off x="76200" y="5501325"/>
            <a:ext cx="901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700" b="0" dirty="0">
                <a:solidFill>
                  <a:srgbClr val="1C2B3A"/>
                </a:solidFill>
              </a:rPr>
              <a:t>Option A: Replace tool on fixed interval</a:t>
            </a:r>
          </a:p>
        </p:txBody>
      </p:sp>
      <p:sp>
        <p:nvSpPr>
          <p:cNvPr id="41" name="MC_0_1"/>
          <p:cNvSpPr/>
          <p:nvPr/>
        </p:nvSpPr>
        <p:spPr>
          <a:xfrm>
            <a:off x="990600" y="5501325"/>
            <a:ext cx="9263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5</a:t>
            </a:r>
          </a:p>
        </p:txBody>
      </p:sp>
      <p:sp>
        <p:nvSpPr>
          <p:cNvPr id="42" name="MC_0_2"/>
          <p:cNvSpPr/>
          <p:nvPr/>
        </p:nvSpPr>
        <p:spPr>
          <a:xfrm>
            <a:off x="1929600" y="5501325"/>
            <a:ext cx="762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4</a:t>
            </a:r>
          </a:p>
        </p:txBody>
      </p:sp>
      <p:sp>
        <p:nvSpPr>
          <p:cNvPr id="43" name="MC_0_3"/>
          <p:cNvSpPr/>
          <p:nvPr/>
        </p:nvSpPr>
        <p:spPr>
          <a:xfrm>
            <a:off x="2705000" y="5501325"/>
            <a:ext cx="7871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3</a:t>
            </a:r>
          </a:p>
        </p:txBody>
      </p:sp>
      <p:sp>
        <p:nvSpPr>
          <p:cNvPr id="44" name="MC_0_4"/>
          <p:cNvSpPr/>
          <p:nvPr/>
        </p:nvSpPr>
        <p:spPr>
          <a:xfrm>
            <a:off x="3504400" y="5501325"/>
            <a:ext cx="787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4</a:t>
            </a:r>
          </a:p>
        </p:txBody>
      </p:sp>
      <p:sp>
        <p:nvSpPr>
          <p:cNvPr id="45" name="MC_0_5"/>
          <p:cNvSpPr/>
          <p:nvPr/>
        </p:nvSpPr>
        <p:spPr>
          <a:xfrm>
            <a:off x="4304600" y="5501325"/>
            <a:ext cx="3429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7B2D8B"/>
                </a:solidFill>
              </a:rPr>
              <a:t>16</a:t>
            </a:r>
          </a:p>
        </p:txBody>
      </p:sp>
      <p:sp>
        <p:nvSpPr>
          <p:cNvPr id="46" name="MC_1_0"/>
          <p:cNvSpPr/>
          <p:nvPr/>
        </p:nvSpPr>
        <p:spPr>
          <a:xfrm>
            <a:off x="76200" y="5959920"/>
            <a:ext cx="9017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700" b="0" dirty="0">
                <a:solidFill>
                  <a:srgbClr val="1C2B3A"/>
                </a:solidFill>
              </a:rPr>
              <a:t>Option B: Add sensor for real-time wear</a:t>
            </a:r>
          </a:p>
        </p:txBody>
      </p:sp>
      <p:sp>
        <p:nvSpPr>
          <p:cNvPr id="47" name="MC_1_1"/>
          <p:cNvSpPr/>
          <p:nvPr/>
        </p:nvSpPr>
        <p:spPr>
          <a:xfrm>
            <a:off x="990600" y="5959920"/>
            <a:ext cx="9263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4</a:t>
            </a:r>
          </a:p>
        </p:txBody>
      </p:sp>
      <p:sp>
        <p:nvSpPr>
          <p:cNvPr id="48" name="MC_1_2"/>
          <p:cNvSpPr/>
          <p:nvPr/>
        </p:nvSpPr>
        <p:spPr>
          <a:xfrm>
            <a:off x="1929600" y="5959920"/>
            <a:ext cx="7627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3</a:t>
            </a:r>
          </a:p>
        </p:txBody>
      </p:sp>
      <p:sp>
        <p:nvSpPr>
          <p:cNvPr id="49" name="MC_1_3"/>
          <p:cNvSpPr/>
          <p:nvPr/>
        </p:nvSpPr>
        <p:spPr>
          <a:xfrm>
            <a:off x="2705000" y="5959920"/>
            <a:ext cx="7871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2</a:t>
            </a:r>
          </a:p>
        </p:txBody>
      </p:sp>
      <p:sp>
        <p:nvSpPr>
          <p:cNvPr id="50" name="MC_1_4"/>
          <p:cNvSpPr/>
          <p:nvPr/>
        </p:nvSpPr>
        <p:spPr>
          <a:xfrm>
            <a:off x="3504400" y="5959920"/>
            <a:ext cx="7877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2</a:t>
            </a:r>
          </a:p>
        </p:txBody>
      </p:sp>
      <p:sp>
        <p:nvSpPr>
          <p:cNvPr id="51" name="MC_1_5"/>
          <p:cNvSpPr/>
          <p:nvPr/>
        </p:nvSpPr>
        <p:spPr>
          <a:xfrm>
            <a:off x="4304600" y="5959920"/>
            <a:ext cx="342900" cy="439486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7B2D8B"/>
                </a:solidFill>
              </a:rPr>
              <a:t>11</a:t>
            </a:r>
          </a:p>
        </p:txBody>
      </p:sp>
      <p:sp>
        <p:nvSpPr>
          <p:cNvPr id="52" name="MC_2_0"/>
          <p:cNvSpPr/>
          <p:nvPr/>
        </p:nvSpPr>
        <p:spPr>
          <a:xfrm>
            <a:off x="76200" y="6418514"/>
            <a:ext cx="901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700" b="0" dirty="0">
                <a:solidFill>
                  <a:srgbClr val="1C2B3A"/>
                </a:solidFill>
              </a:rPr>
              <a:t>Option C: Update PM system procedure</a:t>
            </a:r>
          </a:p>
        </p:txBody>
      </p:sp>
      <p:sp>
        <p:nvSpPr>
          <p:cNvPr id="53" name="MC_2_1"/>
          <p:cNvSpPr/>
          <p:nvPr/>
        </p:nvSpPr>
        <p:spPr>
          <a:xfrm>
            <a:off x="990600" y="6418514"/>
            <a:ext cx="9263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3</a:t>
            </a:r>
          </a:p>
        </p:txBody>
      </p:sp>
      <p:sp>
        <p:nvSpPr>
          <p:cNvPr id="54" name="MC_2_2"/>
          <p:cNvSpPr/>
          <p:nvPr/>
        </p:nvSpPr>
        <p:spPr>
          <a:xfrm>
            <a:off x="1929600" y="6418514"/>
            <a:ext cx="762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5</a:t>
            </a:r>
          </a:p>
        </p:txBody>
      </p:sp>
      <p:sp>
        <p:nvSpPr>
          <p:cNvPr id="55" name="MC_2_3"/>
          <p:cNvSpPr/>
          <p:nvPr/>
        </p:nvSpPr>
        <p:spPr>
          <a:xfrm>
            <a:off x="2705000" y="6418514"/>
            <a:ext cx="7871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5</a:t>
            </a:r>
          </a:p>
        </p:txBody>
      </p:sp>
      <p:sp>
        <p:nvSpPr>
          <p:cNvPr id="56" name="MC_2_4"/>
          <p:cNvSpPr/>
          <p:nvPr/>
        </p:nvSpPr>
        <p:spPr>
          <a:xfrm>
            <a:off x="3504400" y="6418514"/>
            <a:ext cx="787700" cy="439486"/>
          </a:xfrm>
          <a:prstGeom prst="rect">
            <a:avLst/>
          </a:prstGeom>
          <a:solidFill>
            <a:srgbClr val="F9F0FF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0" dirty="0">
                <a:solidFill>
                  <a:srgbClr val="1C2B3A"/>
                </a:solidFill>
              </a:rPr>
              <a:t>5</a:t>
            </a:r>
          </a:p>
        </p:txBody>
      </p:sp>
      <p:sp>
        <p:nvSpPr>
          <p:cNvPr id="57" name="MC_2_5"/>
          <p:cNvSpPr/>
          <p:nvPr/>
        </p:nvSpPr>
        <p:spPr>
          <a:xfrm>
            <a:off x="4304600" y="6418514"/>
            <a:ext cx="342900" cy="439486"/>
          </a:xfrm>
          <a:prstGeom prst="rect">
            <a:avLst/>
          </a:prstGeom>
          <a:solidFill>
            <a:srgbClr val="7B2D8B"/>
          </a:solidFill>
          <a:ln w="9525">
            <a:solidFill>
              <a:srgbClr val="DDDDDD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18</a:t>
            </a:r>
          </a:p>
        </p:txBody>
      </p:sp>
      <p:sp>
        <p:nvSpPr>
          <p:cNvPr id="70" name="D6Hdr"/>
          <p:cNvSpPr/>
          <p:nvPr/>
        </p:nvSpPr>
        <p:spPr>
          <a:xfrm>
            <a:off x="6248800" y="1757945"/>
            <a:ext cx="5892800" cy="573243"/>
          </a:xfrm>
          <a:prstGeom prst="rect">
            <a:avLst/>
          </a:prstGeom>
          <a:solidFill>
            <a:srgbClr val="E9C46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1C2B3A"/>
                </a:solidFill>
              </a:rPr>
              <a:t>D6 — IMPLEMENT &amp; VALIDATE PCA</a:t>
            </a:r>
          </a:p>
        </p:txBody>
      </p:sp>
      <p:sp>
        <p:nvSpPr>
          <p:cNvPr id="80" name="D6Step_0"/>
          <p:cNvSpPr/>
          <p:nvPr/>
        </p:nvSpPr>
        <p:spPr>
          <a:xfrm>
            <a:off x="6248800" y="2331187"/>
            <a:ext cx="5892800" cy="535027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1  </a:t>
            </a:r>
            <a:r>
              <a:rPr lang="en-US" sz="1400" dirty="0">
                <a:solidFill>
                  <a:srgbClr val="1C2B3A"/>
                </a:solidFill>
              </a:rPr>
              <a:t>Update process documentation (PFMEA, Control Plan, SOP)</a:t>
            </a:r>
          </a:p>
        </p:txBody>
      </p:sp>
      <p:sp>
        <p:nvSpPr>
          <p:cNvPr id="81" name="D6Step_1"/>
          <p:cNvSpPr/>
          <p:nvPr/>
        </p:nvSpPr>
        <p:spPr>
          <a:xfrm>
            <a:off x="6248800" y="2904430"/>
            <a:ext cx="5892800" cy="535027"/>
          </a:xfrm>
          <a:prstGeom prst="rect">
            <a:avLst/>
          </a:prstGeom>
          <a:solidFill>
            <a:srgbClr val="F5F7FA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2  </a:t>
            </a:r>
            <a:r>
              <a:rPr lang="en-US" sz="1400" dirty="0">
                <a:solidFill>
                  <a:srgbClr val="1C2B3A"/>
                </a:solidFill>
              </a:rPr>
              <a:t>Conduct operator training on new standard</a:t>
            </a:r>
          </a:p>
        </p:txBody>
      </p:sp>
      <p:sp>
        <p:nvSpPr>
          <p:cNvPr id="82" name="D6Step_2"/>
          <p:cNvSpPr/>
          <p:nvPr/>
        </p:nvSpPr>
        <p:spPr>
          <a:xfrm>
            <a:off x="6248800" y="3477673"/>
            <a:ext cx="5892800" cy="535027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3  </a:t>
            </a:r>
            <a:r>
              <a:rPr lang="en-US" sz="1400" dirty="0">
                <a:solidFill>
                  <a:srgbClr val="1C2B3A"/>
                </a:solidFill>
              </a:rPr>
              <a:t>Implement changes in full production run</a:t>
            </a:r>
          </a:p>
        </p:txBody>
      </p:sp>
      <p:sp>
        <p:nvSpPr>
          <p:cNvPr id="83" name="D6Step_3"/>
          <p:cNvSpPr/>
          <p:nvPr/>
        </p:nvSpPr>
        <p:spPr>
          <a:xfrm>
            <a:off x="6248800" y="4050916"/>
            <a:ext cx="5892800" cy="535027"/>
          </a:xfrm>
          <a:prstGeom prst="rect">
            <a:avLst/>
          </a:prstGeom>
          <a:solidFill>
            <a:srgbClr val="F5F7FA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4  </a:t>
            </a:r>
            <a:r>
              <a:rPr lang="en-US" sz="1400" dirty="0">
                <a:solidFill>
                  <a:srgbClr val="1C2B3A"/>
                </a:solidFill>
              </a:rPr>
              <a:t>Collect data to verify defect rate = 0 over defined period</a:t>
            </a:r>
          </a:p>
        </p:txBody>
      </p:sp>
      <p:sp>
        <p:nvSpPr>
          <p:cNvPr id="84" name="D6Step_4"/>
          <p:cNvSpPr/>
          <p:nvPr/>
        </p:nvSpPr>
        <p:spPr>
          <a:xfrm>
            <a:off x="6248800" y="4624159"/>
            <a:ext cx="5892800" cy="535027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5  </a:t>
            </a:r>
            <a:r>
              <a:rPr lang="en-US" sz="1400" dirty="0">
                <a:solidFill>
                  <a:srgbClr val="1C2B3A"/>
                </a:solidFill>
              </a:rPr>
              <a:t>Confirm ICA can be removed — document removal date</a:t>
            </a:r>
          </a:p>
        </p:txBody>
      </p:sp>
      <p:sp>
        <p:nvSpPr>
          <p:cNvPr id="85" name="D6Step_5"/>
          <p:cNvSpPr/>
          <p:nvPr/>
        </p:nvSpPr>
        <p:spPr>
          <a:xfrm>
            <a:off x="6248800" y="5197401"/>
            <a:ext cx="5892800" cy="535027"/>
          </a:xfrm>
          <a:prstGeom prst="rect">
            <a:avLst/>
          </a:prstGeom>
          <a:solidFill>
            <a:srgbClr val="F5F7FA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E9C46A"/>
                </a:solidFill>
              </a:rPr>
              <a:t>Step 6  </a:t>
            </a:r>
            <a:r>
              <a:rPr lang="en-US" sz="1400" dirty="0">
                <a:solidFill>
                  <a:srgbClr val="1C2B3A"/>
                </a:solidFill>
              </a:rPr>
              <a:t>Customer confirms satisfaction — get written approval</a:t>
            </a:r>
          </a:p>
        </p:txBody>
      </p:sp>
      <p:sp>
        <p:nvSpPr>
          <p:cNvPr id="90" name="ValidHdr"/>
          <p:cNvSpPr/>
          <p:nvPr/>
        </p:nvSpPr>
        <p:spPr>
          <a:xfrm>
            <a:off x="6248800" y="5789301"/>
            <a:ext cx="5892800" cy="458594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VALIDATION EVIDENCE REQUIRED</a:t>
            </a:r>
          </a:p>
        </p:txBody>
      </p:sp>
      <p:sp>
        <p:nvSpPr>
          <p:cNvPr id="91" name="ValidBody"/>
          <p:cNvSpPr/>
          <p:nvPr/>
        </p:nvSpPr>
        <p:spPr>
          <a:xfrm>
            <a:off x="6248800" y="6247895"/>
            <a:ext cx="5892800" cy="573243"/>
          </a:xfrm>
          <a:prstGeom prst="rect">
            <a:avLst/>
          </a:prstGeom>
          <a:solidFill>
            <a:srgbClr val="E8EDF2"/>
          </a:solidFill>
          <a:ln w="9525">
            <a:solidFill>
              <a:srgbClr val="2E4057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200" dirty="0">
                <a:solidFill>
                  <a:srgbClr val="1C2B3A"/>
                </a:solidFill>
              </a:rPr>
              <a:t>SPC charts  |  PPM data  |  Gauge R&amp;R  |  Customer scorecard  |  Audit results  |  Production trial report</a:t>
            </a:r>
          </a:p>
        </p:txBody>
      </p:sp>
    </p:spTree>
    <p:extLst>
      <p:ext uri="{BB962C8B-B14F-4D97-AF65-F5344CB8AC3E}">
        <p14:creationId xmlns:p14="http://schemas.microsoft.com/office/powerpoint/2010/main" val="2746057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1083670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D7 — Prevent Recurrence (Systemic Fix)</a:t>
            </a:r>
          </a:p>
        </p:txBody>
      </p:sp>
      <p:sp>
        <p:nvSpPr>
          <p:cNvPr id="11" name="Sub"/>
          <p:cNvSpPr/>
          <p:nvPr/>
        </p:nvSpPr>
        <p:spPr>
          <a:xfrm>
            <a:off x="0" y="1083670"/>
            <a:ext cx="12192000" cy="338647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A8C4D8"/>
                </a:solidFill>
              </a:rPr>
              <a:t>   Update ALL systems to prevent this failure from EVER happening again — at this and similar processes</a:t>
            </a:r>
          </a:p>
        </p:txBody>
      </p:sp>
      <p:sp>
        <p:nvSpPr>
          <p:cNvPr id="20" name="CatHdr_0"/>
          <p:cNvSpPr/>
          <p:nvPr/>
        </p:nvSpPr>
        <p:spPr>
          <a:xfrm>
            <a:off x="76200" y="1557776"/>
            <a:ext cx="5867400" cy="507970"/>
          </a:xfrm>
          <a:prstGeom prst="rect">
            <a:avLst/>
          </a:prstGeom>
          <a:solidFill>
            <a:srgbClr val="2E405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PROCESS DOCUMENTS</a:t>
            </a:r>
          </a:p>
        </p:txBody>
      </p:sp>
      <p:sp>
        <p:nvSpPr>
          <p:cNvPr id="30" name="CatBody_0"/>
          <p:cNvSpPr/>
          <p:nvPr/>
        </p:nvSpPr>
        <p:spPr>
          <a:xfrm>
            <a:off x="76200" y="2065746"/>
            <a:ext cx="5867400" cy="1557776"/>
          </a:xfrm>
          <a:prstGeom prst="rect">
            <a:avLst/>
          </a:prstGeom>
          <a:solidFill>
            <a:srgbClr val="F5F7FA"/>
          </a:solidFill>
          <a:ln w="12700">
            <a:solidFill>
              <a:srgbClr val="2E4057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PFMEA — add new failure mode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Revise Control Plan with new controls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Work Instructions / SOPs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Process Flow Diagram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PPAP submission if applicable</a:t>
            </a:r>
          </a:p>
        </p:txBody>
      </p:sp>
      <p:sp>
        <p:nvSpPr>
          <p:cNvPr id="21" name="CatHdr_1"/>
          <p:cNvSpPr/>
          <p:nvPr/>
        </p:nvSpPr>
        <p:spPr>
          <a:xfrm>
            <a:off x="6146000" y="1557776"/>
            <a:ext cx="5867400" cy="507970"/>
          </a:xfrm>
          <a:prstGeom prst="rect">
            <a:avLst/>
          </a:prstGeom>
          <a:solidFill>
            <a:srgbClr val="1E91D6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SYSTEMS &amp; TECHNOLOGY</a:t>
            </a:r>
          </a:p>
        </p:txBody>
      </p:sp>
      <p:sp>
        <p:nvSpPr>
          <p:cNvPr id="31" name="CatBody_1"/>
          <p:cNvSpPr/>
          <p:nvPr/>
        </p:nvSpPr>
        <p:spPr>
          <a:xfrm>
            <a:off x="6146000" y="2065746"/>
            <a:ext cx="5867400" cy="1557776"/>
          </a:xfrm>
          <a:prstGeom prst="rect">
            <a:avLst/>
          </a:prstGeom>
          <a:solidFill>
            <a:srgbClr val="F5F7FA"/>
          </a:solidFill>
          <a:ln w="12700">
            <a:solidFill>
              <a:srgbClr val="1E91D6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CMMS / preventive maint. records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Add new PM task to schedule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HMI parameter change procedure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Install poka-yoke or error-proofing device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alarm &amp; alert configurations</a:t>
            </a:r>
          </a:p>
        </p:txBody>
      </p:sp>
      <p:sp>
        <p:nvSpPr>
          <p:cNvPr id="22" name="CatHdr_2"/>
          <p:cNvSpPr/>
          <p:nvPr/>
        </p:nvSpPr>
        <p:spPr>
          <a:xfrm>
            <a:off x="76200" y="3725116"/>
            <a:ext cx="5867400" cy="50797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PEOPLE &amp; TRAINING</a:t>
            </a:r>
          </a:p>
        </p:txBody>
      </p:sp>
      <p:sp>
        <p:nvSpPr>
          <p:cNvPr id="32" name="CatBody_2"/>
          <p:cNvSpPr/>
          <p:nvPr/>
        </p:nvSpPr>
        <p:spPr>
          <a:xfrm>
            <a:off x="76200" y="4233086"/>
            <a:ext cx="5867400" cy="1557776"/>
          </a:xfrm>
          <a:prstGeom prst="rect">
            <a:avLst/>
          </a:prstGeom>
          <a:solidFill>
            <a:srgbClr val="F5F7FA"/>
          </a:solidFill>
          <a:ln w="12700">
            <a:solidFill>
              <a:srgbClr val="2A9D8F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Retrain all operators on new SOP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training matrix records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Brief supervisors and management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new-hire onboarding content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Document lessons learned in LMS</a:t>
            </a:r>
          </a:p>
        </p:txBody>
      </p:sp>
      <p:sp>
        <p:nvSpPr>
          <p:cNvPr id="23" name="CatHdr_3"/>
          <p:cNvSpPr/>
          <p:nvPr/>
        </p:nvSpPr>
        <p:spPr>
          <a:xfrm>
            <a:off x="6146000" y="3725116"/>
            <a:ext cx="5867400" cy="507970"/>
          </a:xfrm>
          <a:prstGeom prst="rect">
            <a:avLst/>
          </a:prstGeom>
          <a:solidFill>
            <a:srgbClr val="D64045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HORIZONTAL DEPLOYMENT</a:t>
            </a:r>
          </a:p>
        </p:txBody>
      </p:sp>
      <p:sp>
        <p:nvSpPr>
          <p:cNvPr id="33" name="CatBody_3"/>
          <p:cNvSpPr/>
          <p:nvPr/>
        </p:nvSpPr>
        <p:spPr>
          <a:xfrm>
            <a:off x="6146000" y="4233086"/>
            <a:ext cx="5867400" cy="1557776"/>
          </a:xfrm>
          <a:prstGeom prst="rect">
            <a:avLst/>
          </a:prstGeom>
          <a:solidFill>
            <a:srgbClr val="F5F7FA"/>
          </a:solidFill>
          <a:ln w="12700">
            <a:solidFill>
              <a:srgbClr val="D64045"/>
            </a:solidFill>
          </a:ln>
        </p:spPr>
        <p:txBody>
          <a:bodyPr anchor="t"/>
          <a:lstStyle/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Identify similar processes / products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Apply fix to all analogous operations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Notify sister plants / divisions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Update corporate quality standards</a:t>
            </a:r>
          </a:p>
          <a:p>
            <a:pPr marL="228600" indent="-228600">
              <a:buFont typeface="Arial"/>
              <a:buChar char="✓"/>
            </a:pPr>
            <a:r>
              <a:rPr lang="en-US" sz="1600" dirty="0">
                <a:solidFill>
                  <a:srgbClr val="1C2B3A"/>
                </a:solidFill>
              </a:rPr>
              <a:t>Add to lessons-learned database</a:t>
            </a:r>
          </a:p>
        </p:txBody>
      </p:sp>
      <p:sp>
        <p:nvSpPr>
          <p:cNvPr id="60" name="LLBox"/>
          <p:cNvSpPr/>
          <p:nvPr/>
        </p:nvSpPr>
        <p:spPr>
          <a:xfrm>
            <a:off x="76200" y="6045247"/>
            <a:ext cx="12039600" cy="812753"/>
          </a:xfrm>
          <a:prstGeom prst="rect">
            <a:avLst/>
          </a:prstGeom>
          <a:solidFill>
            <a:srgbClr val="EBF4FF"/>
          </a:solidFill>
          <a:ln w="19050">
            <a:solidFill>
              <a:srgbClr val="1E91D6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600" b="1" dirty="0">
                <a:solidFill>
                  <a:srgbClr val="1E91D6"/>
                </a:solidFill>
              </a:rPr>
              <a:t>LESSONS LEARNED ENTRY: </a:t>
            </a:r>
            <a:r>
              <a:rPr lang="en-US" sz="1600" dirty="0">
                <a:solidFill>
                  <a:srgbClr val="2E4057"/>
                </a:solidFill>
              </a:rPr>
              <a:t>Part/System: _____  |  Root Cause Summary: _____  |  Fix Applied: _____  |  Other Products at Risk: _____  |  Knowledge Owner: _____</a:t>
            </a:r>
          </a:p>
        </p:txBody>
      </p:sp>
    </p:spTree>
    <p:extLst>
      <p:ext uri="{BB962C8B-B14F-4D97-AF65-F5344CB8AC3E}">
        <p14:creationId xmlns:p14="http://schemas.microsoft.com/office/powerpoint/2010/main" val="2730528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dr"/>
          <p:cNvSpPr/>
          <p:nvPr/>
        </p:nvSpPr>
        <p:spPr>
          <a:xfrm>
            <a:off x="0" y="0"/>
            <a:ext cx="12192000" cy="1215823"/>
          </a:xfrm>
          <a:prstGeom prst="rect">
            <a:avLst/>
          </a:prstGeom>
          <a:solidFill>
            <a:srgbClr val="1C7D68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600" b="1" dirty="0">
                <a:solidFill>
                  <a:srgbClr val="FFFFFF"/>
                </a:solidFill>
              </a:rPr>
              <a:t>D8 — Recognize the Team &amp; Close the 8D</a:t>
            </a:r>
          </a:p>
        </p:txBody>
      </p:sp>
      <p:sp>
        <p:nvSpPr>
          <p:cNvPr id="11" name="Sub"/>
          <p:cNvSpPr/>
          <p:nvPr/>
        </p:nvSpPr>
        <p:spPr>
          <a:xfrm>
            <a:off x="0" y="1215823"/>
            <a:ext cx="12192000" cy="379945"/>
          </a:xfrm>
          <a:prstGeom prst="rect">
            <a:avLst/>
          </a:prstGeom>
          <a:solidFill>
            <a:srgbClr val="1C2B3A"/>
          </a:solidFill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A8C4D8"/>
                </a:solidFill>
              </a:rPr>
              <a:t>   Acknowledge contributions | Formally close the 8D | Archive for lessons learned database</a:t>
            </a:r>
          </a:p>
        </p:txBody>
      </p:sp>
      <p:sp>
        <p:nvSpPr>
          <p:cNvPr id="20" name="CloseHdr"/>
          <p:cNvSpPr/>
          <p:nvPr/>
        </p:nvSpPr>
        <p:spPr>
          <a:xfrm>
            <a:off x="76200" y="1747745"/>
            <a:ext cx="5943600" cy="569917"/>
          </a:xfrm>
          <a:prstGeom prst="rect">
            <a:avLst/>
          </a:prstGeom>
          <a:solidFill>
            <a:srgbClr val="1C7D6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FFFFFF"/>
                </a:solidFill>
              </a:rPr>
              <a:t>CLOSURE GATE CHECKLIST</a:t>
            </a:r>
          </a:p>
        </p:txBody>
      </p:sp>
      <p:sp>
        <p:nvSpPr>
          <p:cNvPr id="30" name="Check_0"/>
          <p:cNvSpPr/>
          <p:nvPr/>
        </p:nvSpPr>
        <p:spPr>
          <a:xfrm>
            <a:off x="76200" y="2317662"/>
            <a:ext cx="5943600" cy="436936"/>
          </a:xfrm>
          <a:prstGeom prst="rect">
            <a:avLst/>
          </a:prstGeom>
          <a:solidFill>
            <a:srgbClr val="F0FB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D0: ERA documented and effective</a:t>
            </a:r>
          </a:p>
        </p:txBody>
      </p:sp>
      <p:sp>
        <p:nvSpPr>
          <p:cNvPr id="31" name="Check_1"/>
          <p:cNvSpPr/>
          <p:nvPr/>
        </p:nvSpPr>
        <p:spPr>
          <a:xfrm>
            <a:off x="76200" y="2773596"/>
            <a:ext cx="5943600" cy="436936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D1: Team charter signed</a:t>
            </a:r>
          </a:p>
        </p:txBody>
      </p:sp>
      <p:sp>
        <p:nvSpPr>
          <p:cNvPr id="32" name="Check_2"/>
          <p:cNvSpPr/>
          <p:nvPr/>
        </p:nvSpPr>
        <p:spPr>
          <a:xfrm>
            <a:off x="76200" y="3229529"/>
            <a:ext cx="5943600" cy="436936"/>
          </a:xfrm>
          <a:prstGeom prst="rect">
            <a:avLst/>
          </a:prstGeom>
          <a:solidFill>
            <a:srgbClr val="F0FB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D2: Problem statement agreed by customer</a:t>
            </a:r>
          </a:p>
        </p:txBody>
      </p:sp>
      <p:sp>
        <p:nvSpPr>
          <p:cNvPr id="33" name="Check_3"/>
          <p:cNvSpPr/>
          <p:nvPr/>
        </p:nvSpPr>
        <p:spPr>
          <a:xfrm>
            <a:off x="76200" y="3685463"/>
            <a:ext cx="5943600" cy="436936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D3: ICA verified; removal date confirmed</a:t>
            </a:r>
          </a:p>
        </p:txBody>
      </p:sp>
      <p:sp>
        <p:nvSpPr>
          <p:cNvPr id="34" name="Check_4"/>
          <p:cNvSpPr/>
          <p:nvPr/>
        </p:nvSpPr>
        <p:spPr>
          <a:xfrm>
            <a:off x="76200" y="4141396"/>
            <a:ext cx="5943600" cy="436936"/>
          </a:xfrm>
          <a:prstGeom prst="rect">
            <a:avLst/>
          </a:prstGeom>
          <a:solidFill>
            <a:srgbClr val="F0FB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D4: Root causes validated with data</a:t>
            </a:r>
          </a:p>
        </p:txBody>
      </p:sp>
      <p:sp>
        <p:nvSpPr>
          <p:cNvPr id="35" name="Check_5"/>
          <p:cNvSpPr/>
          <p:nvPr/>
        </p:nvSpPr>
        <p:spPr>
          <a:xfrm>
            <a:off x="76200" y="4597330"/>
            <a:ext cx="5943600" cy="436936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D5: PCA selected — decision documented</a:t>
            </a:r>
          </a:p>
        </p:txBody>
      </p:sp>
      <p:sp>
        <p:nvSpPr>
          <p:cNvPr id="36" name="Check_6"/>
          <p:cNvSpPr/>
          <p:nvPr/>
        </p:nvSpPr>
        <p:spPr>
          <a:xfrm>
            <a:off x="76200" y="5053263"/>
            <a:ext cx="5943600" cy="436936"/>
          </a:xfrm>
          <a:prstGeom prst="rect">
            <a:avLst/>
          </a:prstGeom>
          <a:solidFill>
            <a:srgbClr val="F0FB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D6: PCA implemented; zero new defects</a:t>
            </a:r>
          </a:p>
        </p:txBody>
      </p:sp>
      <p:sp>
        <p:nvSpPr>
          <p:cNvPr id="37" name="Check_7"/>
          <p:cNvSpPr/>
          <p:nvPr/>
        </p:nvSpPr>
        <p:spPr>
          <a:xfrm>
            <a:off x="76200" y="5509197"/>
            <a:ext cx="5943600" cy="436936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D7: All documents updated; training done</a:t>
            </a:r>
          </a:p>
        </p:txBody>
      </p:sp>
      <p:sp>
        <p:nvSpPr>
          <p:cNvPr id="38" name="Check_8"/>
          <p:cNvSpPr/>
          <p:nvPr/>
        </p:nvSpPr>
        <p:spPr>
          <a:xfrm>
            <a:off x="76200" y="5965130"/>
            <a:ext cx="5943600" cy="436936"/>
          </a:xfrm>
          <a:prstGeom prst="rect">
            <a:avLst/>
          </a:prstGeom>
          <a:solidFill>
            <a:srgbClr val="F0FBF8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D8: Team recognized; report signed off</a:t>
            </a:r>
          </a:p>
        </p:txBody>
      </p:sp>
      <p:sp>
        <p:nvSpPr>
          <p:cNvPr id="39" name="Check_9"/>
          <p:cNvSpPr/>
          <p:nvPr/>
        </p:nvSpPr>
        <p:spPr>
          <a:xfrm>
            <a:off x="76200" y="6421064"/>
            <a:ext cx="5943600" cy="436936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dirty="0">
                <a:solidFill>
                  <a:srgbClr val="1C2B3A"/>
                </a:solidFill>
              </a:rPr>
              <a:t>☐  Customer written acceptance received</a:t>
            </a:r>
          </a:p>
        </p:txBody>
      </p:sp>
      <p:sp>
        <p:nvSpPr>
          <p:cNvPr id="50" name="RecogHdr"/>
          <p:cNvSpPr/>
          <p:nvPr/>
        </p:nvSpPr>
        <p:spPr>
          <a:xfrm>
            <a:off x="6426200" y="1747745"/>
            <a:ext cx="5689600" cy="569917"/>
          </a:xfrm>
          <a:prstGeom prst="rect">
            <a:avLst/>
          </a:prstGeom>
          <a:solidFill>
            <a:srgbClr val="E9C46A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b="1" dirty="0">
                <a:solidFill>
                  <a:srgbClr val="1C2B3A"/>
                </a:solidFill>
              </a:rPr>
              <a:t>TEAM RECOGNITION TEMPLATE</a:t>
            </a:r>
          </a:p>
        </p:txBody>
      </p:sp>
      <p:sp>
        <p:nvSpPr>
          <p:cNvPr id="60" name="RecField_0"/>
          <p:cNvSpPr/>
          <p:nvPr/>
        </p:nvSpPr>
        <p:spPr>
          <a:xfrm>
            <a:off x="6426200" y="2317662"/>
            <a:ext cx="5689600" cy="474931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8D Title / Problem: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1" name="RecField_1"/>
          <p:cNvSpPr/>
          <p:nvPr/>
        </p:nvSpPr>
        <p:spPr>
          <a:xfrm>
            <a:off x="6426200" y="2821163"/>
            <a:ext cx="5689600" cy="474931"/>
          </a:xfrm>
          <a:prstGeom prst="rect">
            <a:avLst/>
          </a:prstGeom>
          <a:solidFill>
            <a:srgbClr val="FFFFFF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Team Leader: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2" name="RecField_2"/>
          <p:cNvSpPr/>
          <p:nvPr/>
        </p:nvSpPr>
        <p:spPr>
          <a:xfrm>
            <a:off x="6426200" y="3324665"/>
            <a:ext cx="5689600" cy="474931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Core Members: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3" name="RecField_3"/>
          <p:cNvSpPr/>
          <p:nvPr/>
        </p:nvSpPr>
        <p:spPr>
          <a:xfrm>
            <a:off x="6426200" y="3828166"/>
            <a:ext cx="5689600" cy="474931"/>
          </a:xfrm>
          <a:prstGeom prst="rect">
            <a:avLst/>
          </a:prstGeom>
          <a:solidFill>
            <a:srgbClr val="FFFFFF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Problem Solved Date: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4" name="RecField_4"/>
          <p:cNvSpPr/>
          <p:nvPr/>
        </p:nvSpPr>
        <p:spPr>
          <a:xfrm>
            <a:off x="6426200" y="4331668"/>
            <a:ext cx="5689600" cy="474931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Customer Impact Avoided: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5" name="RecField_5"/>
          <p:cNvSpPr/>
          <p:nvPr/>
        </p:nvSpPr>
        <p:spPr>
          <a:xfrm>
            <a:off x="6426200" y="4835169"/>
            <a:ext cx="5689600" cy="474931"/>
          </a:xfrm>
          <a:prstGeom prst="rect">
            <a:avLst/>
          </a:prstGeom>
          <a:solidFill>
            <a:srgbClr val="FFFFFF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Cost Savings Achieved: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6" name="RecField_6"/>
          <p:cNvSpPr/>
          <p:nvPr/>
        </p:nvSpPr>
        <p:spPr>
          <a:xfrm>
            <a:off x="6426200" y="5338670"/>
            <a:ext cx="5689600" cy="474931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Key Lesson Learned: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7" name="RecField_7"/>
          <p:cNvSpPr/>
          <p:nvPr/>
        </p:nvSpPr>
        <p:spPr>
          <a:xfrm>
            <a:off x="6426200" y="5842172"/>
            <a:ext cx="5689600" cy="474931"/>
          </a:xfrm>
          <a:prstGeom prst="rect">
            <a:avLst/>
          </a:prstGeom>
          <a:solidFill>
            <a:srgbClr val="FFFFFF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Signed (Champion):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  <p:sp>
        <p:nvSpPr>
          <p:cNvPr id="68" name="RecField_8"/>
          <p:cNvSpPr/>
          <p:nvPr/>
        </p:nvSpPr>
        <p:spPr>
          <a:xfrm>
            <a:off x="6426200" y="6345673"/>
            <a:ext cx="5689600" cy="474931"/>
          </a:xfrm>
          <a:prstGeom prst="rect">
            <a:avLst/>
          </a:prstGeom>
          <a:solidFill>
            <a:srgbClr val="FFFBE6"/>
          </a:solidFill>
          <a:ln w="9525">
            <a:solidFill>
              <a:srgbClr val="E9C46A"/>
            </a:solidFill>
          </a:ln>
        </p:spPr>
        <p:txBody>
          <a:bodyPr anchor="ctr"/>
          <a:lstStyle/>
          <a:p>
            <a:pPr algn="l">
              <a:buNone/>
            </a:pPr>
            <a:r>
              <a:rPr lang="en-US" sz="1400" b="1" dirty="0">
                <a:solidFill>
                  <a:srgbClr val="2E4057"/>
                </a:solidFill>
              </a:rPr>
              <a:t>Date Closed: </a:t>
            </a:r>
            <a:r>
              <a:rPr lang="en-US" sz="1400" dirty="0">
                <a:solidFill>
                  <a:srgbClr val="9CA3AF"/>
                </a:solidFill>
              </a:rPr>
              <a:t>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890228892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0709FE2-BC96-4BB0-B28D-C6D9EECE0065}">
  <we:reference id="wa200010001" version="1.0.0.0" store="en-US" storeType="OMEX"/>
  <we:alternateReferences>
    <we:reference id="WA200010001" version="1.0.0.0" store="" storeType="OMEX"/>
  </we:alternateReferences>
  <we:properties>
    <we:property name="claude.fileId" value="&quot;59d8d72b-393a-418d-ba96-c90bbb9d43ec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1986</Words>
  <Application>Microsoft Office PowerPoint</Application>
  <PresentationFormat>Widescreen</PresentationFormat>
  <Paragraphs>314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Neue Haas Grotesk Text Pro</vt:lpstr>
      <vt:lpstr>Dune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Rodgers</dc:creator>
  <cp:lastModifiedBy>David Rodgers</cp:lastModifiedBy>
  <cp:revision>2</cp:revision>
  <dcterms:created xsi:type="dcterms:W3CDTF">2026-04-11T16:29:05Z</dcterms:created>
  <dcterms:modified xsi:type="dcterms:W3CDTF">2026-04-11T17:20:23Z</dcterms:modified>
</cp:coreProperties>
</file>