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47" r:id="rId2"/>
    <p:sldId id="338" r:id="rId3"/>
    <p:sldId id="319" r:id="rId4"/>
    <p:sldId id="343" r:id="rId5"/>
    <p:sldId id="321" r:id="rId6"/>
    <p:sldId id="322" r:id="rId7"/>
    <p:sldId id="346" r:id="rId8"/>
    <p:sldId id="340" r:id="rId9"/>
    <p:sldId id="341" r:id="rId10"/>
    <p:sldId id="326" r:id="rId11"/>
    <p:sldId id="327" r:id="rId12"/>
    <p:sldId id="328" r:id="rId13"/>
    <p:sldId id="344" r:id="rId14"/>
    <p:sldId id="330" r:id="rId15"/>
    <p:sldId id="342" r:id="rId16"/>
    <p:sldId id="332" r:id="rId17"/>
    <p:sldId id="33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A85701-F77B-4B4D-A4AA-27FAF8B9B806}" v="1" dt="2026-04-12T00:20:52.7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41" autoAdjust="0"/>
    <p:restoredTop sz="94660"/>
  </p:normalViewPr>
  <p:slideViewPr>
    <p:cSldViewPr snapToGrid="0">
      <p:cViewPr>
        <p:scale>
          <a:sx n="60" d="100"/>
          <a:sy n="60" d="100"/>
        </p:scale>
        <p:origin x="2040" y="10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Rodgers" userId="270fb06e968324b1" providerId="LiveId" clId="{3FD016BE-E580-4BD4-A8B9-2D8A06D2E914}"/>
    <pc:docChg chg="undo custSel addSld delSld modSld addMainMaster delMainMaster">
      <pc:chgData name="David Rodgers" userId="270fb06e968324b1" providerId="LiveId" clId="{3FD016BE-E580-4BD4-A8B9-2D8A06D2E914}" dt="2026-04-12T01:38:22.638" v="38" actId="700"/>
      <pc:docMkLst>
        <pc:docMk/>
      </pc:docMkLst>
      <pc:sldChg chg="del">
        <pc:chgData name="David Rodgers" userId="270fb06e968324b1" providerId="LiveId" clId="{3FD016BE-E580-4BD4-A8B9-2D8A06D2E914}" dt="2026-04-12T01:26:06.853" v="1"/>
        <pc:sldMkLst>
          <pc:docMk/>
          <pc:sldMk cId="2988259361" sldId="301"/>
        </pc:sldMkLst>
      </pc:sldChg>
      <pc:sldChg chg="addSp delSp modSp mod modClrScheme chgLayout">
        <pc:chgData name="David Rodgers" userId="270fb06e968324b1" providerId="LiveId" clId="{3FD016BE-E580-4BD4-A8B9-2D8A06D2E914}" dt="2026-04-12T01:37:33.859" v="25" actId="700"/>
        <pc:sldMkLst>
          <pc:docMk/>
          <pc:sldMk cId="1804759777" sldId="319"/>
        </pc:sldMkLst>
        <pc:spChg chg="add del mod ord">
          <ac:chgData name="David Rodgers" userId="270fb06e968324b1" providerId="LiveId" clId="{3FD016BE-E580-4BD4-A8B9-2D8A06D2E914}" dt="2026-04-12T01:37:33.859" v="25" actId="700"/>
          <ac:spMkLst>
            <pc:docMk/>
            <pc:sldMk cId="1804759777" sldId="319"/>
            <ac:spMk id="2" creationId="{55A553EE-28B6-B743-86B1-0A3A35CD41F8}"/>
          </ac:spMkLst>
        </pc:spChg>
        <pc:spChg chg="add del mod ord">
          <ac:chgData name="David Rodgers" userId="270fb06e968324b1" providerId="LiveId" clId="{3FD016BE-E580-4BD4-A8B9-2D8A06D2E914}" dt="2026-04-12T01:37:33.859" v="25" actId="700"/>
          <ac:spMkLst>
            <pc:docMk/>
            <pc:sldMk cId="1804759777" sldId="319"/>
            <ac:spMk id="3" creationId="{7F1EFA28-3291-4028-F5CE-4DBC0FA7BCCE}"/>
          </ac:spMkLst>
        </pc:spChg>
      </pc:sldChg>
      <pc:sldChg chg="addSp delSp modSp mod modClrScheme chgLayout">
        <pc:chgData name="David Rodgers" userId="270fb06e968324b1" providerId="LiveId" clId="{3FD016BE-E580-4BD4-A8B9-2D8A06D2E914}" dt="2026-04-12T01:37:38.224" v="27" actId="700"/>
        <pc:sldMkLst>
          <pc:docMk/>
          <pc:sldMk cId="442165142" sldId="321"/>
        </pc:sldMkLst>
        <pc:spChg chg="add del mod ord">
          <ac:chgData name="David Rodgers" userId="270fb06e968324b1" providerId="LiveId" clId="{3FD016BE-E580-4BD4-A8B9-2D8A06D2E914}" dt="2026-04-12T01:37:38.224" v="27" actId="700"/>
          <ac:spMkLst>
            <pc:docMk/>
            <pc:sldMk cId="442165142" sldId="321"/>
            <ac:spMk id="2" creationId="{FBD0B6A0-F42D-4D19-8926-3B1BFE892153}"/>
          </ac:spMkLst>
        </pc:spChg>
        <pc:spChg chg="add del mod ord">
          <ac:chgData name="David Rodgers" userId="270fb06e968324b1" providerId="LiveId" clId="{3FD016BE-E580-4BD4-A8B9-2D8A06D2E914}" dt="2026-04-12T01:37:38.224" v="27" actId="700"/>
          <ac:spMkLst>
            <pc:docMk/>
            <pc:sldMk cId="442165142" sldId="321"/>
            <ac:spMk id="3" creationId="{7F2E055D-24AF-D260-ACDB-0B0E61C16668}"/>
          </ac:spMkLst>
        </pc:spChg>
      </pc:sldChg>
      <pc:sldChg chg="addSp delSp modSp mod modClrScheme chgLayout">
        <pc:chgData name="David Rodgers" userId="270fb06e968324b1" providerId="LiveId" clId="{3FD016BE-E580-4BD4-A8B9-2D8A06D2E914}" dt="2026-04-12T01:37:40.009" v="28" actId="700"/>
        <pc:sldMkLst>
          <pc:docMk/>
          <pc:sldMk cId="4194990894" sldId="322"/>
        </pc:sldMkLst>
        <pc:spChg chg="add del mod ord">
          <ac:chgData name="David Rodgers" userId="270fb06e968324b1" providerId="LiveId" clId="{3FD016BE-E580-4BD4-A8B9-2D8A06D2E914}" dt="2026-04-12T01:37:40.009" v="28" actId="700"/>
          <ac:spMkLst>
            <pc:docMk/>
            <pc:sldMk cId="4194990894" sldId="322"/>
            <ac:spMk id="2" creationId="{3205661F-197A-1E57-ABC8-1BFD93FF957D}"/>
          </ac:spMkLst>
        </pc:spChg>
        <pc:spChg chg="add del mod ord">
          <ac:chgData name="David Rodgers" userId="270fb06e968324b1" providerId="LiveId" clId="{3FD016BE-E580-4BD4-A8B9-2D8A06D2E914}" dt="2026-04-12T01:37:40.009" v="28" actId="700"/>
          <ac:spMkLst>
            <pc:docMk/>
            <pc:sldMk cId="4194990894" sldId="322"/>
            <ac:spMk id="3" creationId="{850DF63D-9974-DC47-440A-2E4DA13206EA}"/>
          </ac:spMkLst>
        </pc:spChg>
      </pc:sldChg>
      <pc:sldChg chg="addSp delSp modSp mod modClrScheme chgLayout">
        <pc:chgData name="David Rodgers" userId="270fb06e968324b1" providerId="LiveId" clId="{3FD016BE-E580-4BD4-A8B9-2D8A06D2E914}" dt="2026-04-12T01:37:49.991" v="31" actId="700"/>
        <pc:sldMkLst>
          <pc:docMk/>
          <pc:sldMk cId="16409932" sldId="326"/>
        </pc:sldMkLst>
        <pc:spChg chg="add del mod ord">
          <ac:chgData name="David Rodgers" userId="270fb06e968324b1" providerId="LiveId" clId="{3FD016BE-E580-4BD4-A8B9-2D8A06D2E914}" dt="2026-04-12T01:37:49.991" v="31" actId="700"/>
          <ac:spMkLst>
            <pc:docMk/>
            <pc:sldMk cId="16409932" sldId="326"/>
            <ac:spMk id="5" creationId="{C49943FE-A691-D42B-77EE-207958E571AB}"/>
          </ac:spMkLst>
        </pc:spChg>
        <pc:spChg chg="add del mod ord">
          <ac:chgData name="David Rodgers" userId="270fb06e968324b1" providerId="LiveId" clId="{3FD016BE-E580-4BD4-A8B9-2D8A06D2E914}" dt="2026-04-12T01:37:49.991" v="31" actId="700"/>
          <ac:spMkLst>
            <pc:docMk/>
            <pc:sldMk cId="16409932" sldId="326"/>
            <ac:spMk id="6" creationId="{A8B600B6-F4C7-9666-4027-7113140C5775}"/>
          </ac:spMkLst>
        </pc:spChg>
      </pc:sldChg>
      <pc:sldChg chg="addSp delSp modSp mod modClrScheme chgLayout">
        <pc:chgData name="David Rodgers" userId="270fb06e968324b1" providerId="LiveId" clId="{3FD016BE-E580-4BD4-A8B9-2D8A06D2E914}" dt="2026-04-12T01:37:51.958" v="32" actId="700"/>
        <pc:sldMkLst>
          <pc:docMk/>
          <pc:sldMk cId="1390231459" sldId="327"/>
        </pc:sldMkLst>
        <pc:spChg chg="add del mod ord">
          <ac:chgData name="David Rodgers" userId="270fb06e968324b1" providerId="LiveId" clId="{3FD016BE-E580-4BD4-A8B9-2D8A06D2E914}" dt="2026-04-12T01:37:51.958" v="32" actId="700"/>
          <ac:spMkLst>
            <pc:docMk/>
            <pc:sldMk cId="1390231459" sldId="327"/>
            <ac:spMk id="2" creationId="{D31FF6D5-F3B5-827B-94B2-97C5F73F86AC}"/>
          </ac:spMkLst>
        </pc:spChg>
        <pc:spChg chg="add del mod ord">
          <ac:chgData name="David Rodgers" userId="270fb06e968324b1" providerId="LiveId" clId="{3FD016BE-E580-4BD4-A8B9-2D8A06D2E914}" dt="2026-04-12T01:37:51.958" v="32" actId="700"/>
          <ac:spMkLst>
            <pc:docMk/>
            <pc:sldMk cId="1390231459" sldId="327"/>
            <ac:spMk id="3" creationId="{97882573-1749-27FF-5C88-8D16ED485E92}"/>
          </ac:spMkLst>
        </pc:spChg>
      </pc:sldChg>
      <pc:sldChg chg="addSp delSp modSp mod modClrScheme chgLayout">
        <pc:chgData name="David Rodgers" userId="270fb06e968324b1" providerId="LiveId" clId="{3FD016BE-E580-4BD4-A8B9-2D8A06D2E914}" dt="2026-04-12T01:37:54.274" v="33" actId="700"/>
        <pc:sldMkLst>
          <pc:docMk/>
          <pc:sldMk cId="334114338" sldId="328"/>
        </pc:sldMkLst>
        <pc:spChg chg="add del mod ord">
          <ac:chgData name="David Rodgers" userId="270fb06e968324b1" providerId="LiveId" clId="{3FD016BE-E580-4BD4-A8B9-2D8A06D2E914}" dt="2026-04-12T01:37:54.274" v="33" actId="700"/>
          <ac:spMkLst>
            <pc:docMk/>
            <pc:sldMk cId="334114338" sldId="328"/>
            <ac:spMk id="2" creationId="{20A446AE-0DDA-FE48-7AF4-6DF44AC4B50C}"/>
          </ac:spMkLst>
        </pc:spChg>
        <pc:spChg chg="add del mod ord">
          <ac:chgData name="David Rodgers" userId="270fb06e968324b1" providerId="LiveId" clId="{3FD016BE-E580-4BD4-A8B9-2D8A06D2E914}" dt="2026-04-12T01:37:54.274" v="33" actId="700"/>
          <ac:spMkLst>
            <pc:docMk/>
            <pc:sldMk cId="334114338" sldId="328"/>
            <ac:spMk id="3" creationId="{CA537264-FA0B-75F6-E1DA-92B1A0523BF4}"/>
          </ac:spMkLst>
        </pc:spChg>
      </pc:sldChg>
      <pc:sldChg chg="addSp delSp modSp mod modClrScheme chgLayout">
        <pc:chgData name="David Rodgers" userId="270fb06e968324b1" providerId="LiveId" clId="{3FD016BE-E580-4BD4-A8B9-2D8A06D2E914}" dt="2026-04-12T01:37:58.797" v="35" actId="700"/>
        <pc:sldMkLst>
          <pc:docMk/>
          <pc:sldMk cId="3910979356" sldId="330"/>
        </pc:sldMkLst>
        <pc:spChg chg="add del mod ord">
          <ac:chgData name="David Rodgers" userId="270fb06e968324b1" providerId="LiveId" clId="{3FD016BE-E580-4BD4-A8B9-2D8A06D2E914}" dt="2026-04-12T01:37:58.797" v="35" actId="700"/>
          <ac:spMkLst>
            <pc:docMk/>
            <pc:sldMk cId="3910979356" sldId="330"/>
            <ac:spMk id="2" creationId="{483FBBF7-D12A-4E20-D4C3-142871945A8E}"/>
          </ac:spMkLst>
        </pc:spChg>
        <pc:spChg chg="add del mod ord">
          <ac:chgData name="David Rodgers" userId="270fb06e968324b1" providerId="LiveId" clId="{3FD016BE-E580-4BD4-A8B9-2D8A06D2E914}" dt="2026-04-12T01:37:58.797" v="35" actId="700"/>
          <ac:spMkLst>
            <pc:docMk/>
            <pc:sldMk cId="3910979356" sldId="330"/>
            <ac:spMk id="3" creationId="{7261C827-C047-A1D2-7BA5-49F9B07564A7}"/>
          </ac:spMkLst>
        </pc:spChg>
      </pc:sldChg>
      <pc:sldChg chg="addSp delSp modSp mod modClrScheme chgLayout">
        <pc:chgData name="David Rodgers" userId="270fb06e968324b1" providerId="LiveId" clId="{3FD016BE-E580-4BD4-A8B9-2D8A06D2E914}" dt="2026-04-12T01:38:03.157" v="37" actId="700"/>
        <pc:sldMkLst>
          <pc:docMk/>
          <pc:sldMk cId="4147031693" sldId="332"/>
        </pc:sldMkLst>
        <pc:spChg chg="add del mod ord">
          <ac:chgData name="David Rodgers" userId="270fb06e968324b1" providerId="LiveId" clId="{3FD016BE-E580-4BD4-A8B9-2D8A06D2E914}" dt="2026-04-12T01:38:03.157" v="37" actId="700"/>
          <ac:spMkLst>
            <pc:docMk/>
            <pc:sldMk cId="4147031693" sldId="332"/>
            <ac:spMk id="2" creationId="{8FEF3585-2AA2-ACBF-53B0-91056FF70504}"/>
          </ac:spMkLst>
        </pc:spChg>
        <pc:spChg chg="add del mod ord">
          <ac:chgData name="David Rodgers" userId="270fb06e968324b1" providerId="LiveId" clId="{3FD016BE-E580-4BD4-A8B9-2D8A06D2E914}" dt="2026-04-12T01:38:03.157" v="37" actId="700"/>
          <ac:spMkLst>
            <pc:docMk/>
            <pc:sldMk cId="4147031693" sldId="332"/>
            <ac:spMk id="3" creationId="{07659B47-BA7A-E7ED-CCAD-3C7BFA145FE2}"/>
          </ac:spMkLst>
        </pc:spChg>
      </pc:sldChg>
      <pc:sldChg chg="addSp delSp modSp mod modClrScheme chgLayout">
        <pc:chgData name="David Rodgers" userId="270fb06e968324b1" providerId="LiveId" clId="{3FD016BE-E580-4BD4-A8B9-2D8A06D2E914}" dt="2026-04-12T01:38:22.638" v="38" actId="700"/>
        <pc:sldMkLst>
          <pc:docMk/>
          <pc:sldMk cId="398431784" sldId="333"/>
        </pc:sldMkLst>
        <pc:spChg chg="add del mod ord">
          <ac:chgData name="David Rodgers" userId="270fb06e968324b1" providerId="LiveId" clId="{3FD016BE-E580-4BD4-A8B9-2D8A06D2E914}" dt="2026-04-12T01:38:22.638" v="38" actId="700"/>
          <ac:spMkLst>
            <pc:docMk/>
            <pc:sldMk cId="398431784" sldId="333"/>
            <ac:spMk id="7" creationId="{AC83EE01-F701-0494-0150-804777C90355}"/>
          </ac:spMkLst>
        </pc:spChg>
        <pc:spChg chg="add del mod ord">
          <ac:chgData name="David Rodgers" userId="270fb06e968324b1" providerId="LiveId" clId="{3FD016BE-E580-4BD4-A8B9-2D8A06D2E914}" dt="2026-04-12T01:38:22.638" v="38" actId="700"/>
          <ac:spMkLst>
            <pc:docMk/>
            <pc:sldMk cId="398431784" sldId="333"/>
            <ac:spMk id="8" creationId="{41991D62-4E65-A6A3-A877-B2AF0F274860}"/>
          </ac:spMkLst>
        </pc:spChg>
        <pc:spChg chg="mod">
          <ac:chgData name="David Rodgers" userId="270fb06e968324b1" providerId="LiveId" clId="{3FD016BE-E580-4BD4-A8B9-2D8A06D2E914}" dt="2026-04-12T01:36:13.641" v="21" actId="1076"/>
          <ac:spMkLst>
            <pc:docMk/>
            <pc:sldMk cId="398431784" sldId="333"/>
            <ac:spMk id="601" creationId="{00000000-0000-0000-0000-000000000000}"/>
          </ac:spMkLst>
        </pc:spChg>
      </pc:sldChg>
      <pc:sldChg chg="addSp delSp modSp mod modClrScheme chgLayout">
        <pc:chgData name="David Rodgers" userId="270fb06e968324b1" providerId="LiveId" clId="{3FD016BE-E580-4BD4-A8B9-2D8A06D2E914}" dt="2026-04-12T01:37:19.114" v="24" actId="700"/>
        <pc:sldMkLst>
          <pc:docMk/>
          <pc:sldMk cId="4289815268" sldId="338"/>
        </pc:sldMkLst>
        <pc:spChg chg="add del mod ord">
          <ac:chgData name="David Rodgers" userId="270fb06e968324b1" providerId="LiveId" clId="{3FD016BE-E580-4BD4-A8B9-2D8A06D2E914}" dt="2026-04-12T01:37:19.114" v="24" actId="700"/>
          <ac:spMkLst>
            <pc:docMk/>
            <pc:sldMk cId="4289815268" sldId="338"/>
            <ac:spMk id="2" creationId="{EC40F02E-8C72-C2B4-49EB-C9B4322A298C}"/>
          </ac:spMkLst>
        </pc:spChg>
        <pc:spChg chg="add del mod ord">
          <ac:chgData name="David Rodgers" userId="270fb06e968324b1" providerId="LiveId" clId="{3FD016BE-E580-4BD4-A8B9-2D8A06D2E914}" dt="2026-04-12T01:37:19.114" v="24" actId="700"/>
          <ac:spMkLst>
            <pc:docMk/>
            <pc:sldMk cId="4289815268" sldId="338"/>
            <ac:spMk id="3" creationId="{EB4879CE-55E8-A52A-0F57-67BCED1A14AD}"/>
          </ac:spMkLst>
        </pc:spChg>
      </pc:sldChg>
      <pc:sldChg chg="addSp delSp modSp mod modClrScheme chgLayout">
        <pc:chgData name="David Rodgers" userId="270fb06e968324b1" providerId="LiveId" clId="{3FD016BE-E580-4BD4-A8B9-2D8A06D2E914}" dt="2026-04-12T01:37:45.638" v="29" actId="700"/>
        <pc:sldMkLst>
          <pc:docMk/>
          <pc:sldMk cId="3673299340" sldId="340"/>
        </pc:sldMkLst>
        <pc:spChg chg="add del mod ord">
          <ac:chgData name="David Rodgers" userId="270fb06e968324b1" providerId="LiveId" clId="{3FD016BE-E580-4BD4-A8B9-2D8A06D2E914}" dt="2026-04-12T01:37:45.638" v="29" actId="700"/>
          <ac:spMkLst>
            <pc:docMk/>
            <pc:sldMk cId="3673299340" sldId="340"/>
            <ac:spMk id="5" creationId="{1E2EFB92-1C88-6947-8B13-79CFAC9A26B8}"/>
          </ac:spMkLst>
        </pc:spChg>
        <pc:spChg chg="add del mod ord">
          <ac:chgData name="David Rodgers" userId="270fb06e968324b1" providerId="LiveId" clId="{3FD016BE-E580-4BD4-A8B9-2D8A06D2E914}" dt="2026-04-12T01:37:45.638" v="29" actId="700"/>
          <ac:spMkLst>
            <pc:docMk/>
            <pc:sldMk cId="3673299340" sldId="340"/>
            <ac:spMk id="6" creationId="{30DF527C-1D63-CBC3-3F27-02EE977584F7}"/>
          </ac:spMkLst>
        </pc:spChg>
      </pc:sldChg>
      <pc:sldChg chg="addSp delSp modSp mod modClrScheme chgLayout">
        <pc:chgData name="David Rodgers" userId="270fb06e968324b1" providerId="LiveId" clId="{3FD016BE-E580-4BD4-A8B9-2D8A06D2E914}" dt="2026-04-12T01:37:47.853" v="30" actId="700"/>
        <pc:sldMkLst>
          <pc:docMk/>
          <pc:sldMk cId="3616998205" sldId="341"/>
        </pc:sldMkLst>
        <pc:spChg chg="add del mod ord">
          <ac:chgData name="David Rodgers" userId="270fb06e968324b1" providerId="LiveId" clId="{3FD016BE-E580-4BD4-A8B9-2D8A06D2E914}" dt="2026-04-12T01:37:47.853" v="30" actId="700"/>
          <ac:spMkLst>
            <pc:docMk/>
            <pc:sldMk cId="3616998205" sldId="341"/>
            <ac:spMk id="2" creationId="{A317C331-9106-09CC-8189-30FCF02E2A43}"/>
          </ac:spMkLst>
        </pc:spChg>
        <pc:spChg chg="add del mod ord">
          <ac:chgData name="David Rodgers" userId="270fb06e968324b1" providerId="LiveId" clId="{3FD016BE-E580-4BD4-A8B9-2D8A06D2E914}" dt="2026-04-12T01:37:47.853" v="30" actId="700"/>
          <ac:spMkLst>
            <pc:docMk/>
            <pc:sldMk cId="3616998205" sldId="341"/>
            <ac:spMk id="3" creationId="{183E08ED-121B-4D18-F160-936928D482C4}"/>
          </ac:spMkLst>
        </pc:spChg>
      </pc:sldChg>
      <pc:sldChg chg="addSp delSp modSp mod modClrScheme chgLayout">
        <pc:chgData name="David Rodgers" userId="270fb06e968324b1" providerId="LiveId" clId="{3FD016BE-E580-4BD4-A8B9-2D8A06D2E914}" dt="2026-04-12T01:38:00.943" v="36" actId="700"/>
        <pc:sldMkLst>
          <pc:docMk/>
          <pc:sldMk cId="2436019427" sldId="342"/>
        </pc:sldMkLst>
        <pc:spChg chg="add del mod ord">
          <ac:chgData name="David Rodgers" userId="270fb06e968324b1" providerId="LiveId" clId="{3FD016BE-E580-4BD4-A8B9-2D8A06D2E914}" dt="2026-04-12T01:38:00.943" v="36" actId="700"/>
          <ac:spMkLst>
            <pc:docMk/>
            <pc:sldMk cId="2436019427" sldId="342"/>
            <ac:spMk id="2" creationId="{56A908B6-23E8-C4F0-9CBC-D9BBE532B9C4}"/>
          </ac:spMkLst>
        </pc:spChg>
        <pc:spChg chg="add del mod ord">
          <ac:chgData name="David Rodgers" userId="270fb06e968324b1" providerId="LiveId" clId="{3FD016BE-E580-4BD4-A8B9-2D8A06D2E914}" dt="2026-04-12T01:38:00.943" v="36" actId="700"/>
          <ac:spMkLst>
            <pc:docMk/>
            <pc:sldMk cId="2436019427" sldId="342"/>
            <ac:spMk id="3" creationId="{DE1B905B-C00C-AF18-DBA2-A9B16E3A064E}"/>
          </ac:spMkLst>
        </pc:spChg>
      </pc:sldChg>
      <pc:sldChg chg="addSp delSp modSp mod modClrScheme chgLayout">
        <pc:chgData name="David Rodgers" userId="270fb06e968324b1" providerId="LiveId" clId="{3FD016BE-E580-4BD4-A8B9-2D8A06D2E914}" dt="2026-04-12T01:37:36.198" v="26" actId="700"/>
        <pc:sldMkLst>
          <pc:docMk/>
          <pc:sldMk cId="1012657700" sldId="343"/>
        </pc:sldMkLst>
        <pc:spChg chg="add del mod ord">
          <ac:chgData name="David Rodgers" userId="270fb06e968324b1" providerId="LiveId" clId="{3FD016BE-E580-4BD4-A8B9-2D8A06D2E914}" dt="2026-04-12T01:37:36.198" v="26" actId="700"/>
          <ac:spMkLst>
            <pc:docMk/>
            <pc:sldMk cId="1012657700" sldId="343"/>
            <ac:spMk id="11" creationId="{742DA26F-2F68-BA1C-2680-46B25DE8B83D}"/>
          </ac:spMkLst>
        </pc:spChg>
        <pc:spChg chg="add del mod ord">
          <ac:chgData name="David Rodgers" userId="270fb06e968324b1" providerId="LiveId" clId="{3FD016BE-E580-4BD4-A8B9-2D8A06D2E914}" dt="2026-04-12T01:37:36.198" v="26" actId="700"/>
          <ac:spMkLst>
            <pc:docMk/>
            <pc:sldMk cId="1012657700" sldId="343"/>
            <ac:spMk id="12" creationId="{8B55523A-5389-65C5-AE30-8FFA7181A4B2}"/>
          </ac:spMkLst>
        </pc:spChg>
      </pc:sldChg>
      <pc:sldChg chg="addSp delSp modSp mod modClrScheme chgLayout">
        <pc:chgData name="David Rodgers" userId="270fb06e968324b1" providerId="LiveId" clId="{3FD016BE-E580-4BD4-A8B9-2D8A06D2E914}" dt="2026-04-12T01:37:56.500" v="34" actId="700"/>
        <pc:sldMkLst>
          <pc:docMk/>
          <pc:sldMk cId="2619612360" sldId="344"/>
        </pc:sldMkLst>
        <pc:spChg chg="add del mod ord">
          <ac:chgData name="David Rodgers" userId="270fb06e968324b1" providerId="LiveId" clId="{3FD016BE-E580-4BD4-A8B9-2D8A06D2E914}" dt="2026-04-12T01:37:56.500" v="34" actId="700"/>
          <ac:spMkLst>
            <pc:docMk/>
            <pc:sldMk cId="2619612360" sldId="344"/>
            <ac:spMk id="2" creationId="{F3098CF2-0769-FEC0-D996-EA0B00F0BF40}"/>
          </ac:spMkLst>
        </pc:spChg>
        <pc:spChg chg="add del mod ord">
          <ac:chgData name="David Rodgers" userId="270fb06e968324b1" providerId="LiveId" clId="{3FD016BE-E580-4BD4-A8B9-2D8A06D2E914}" dt="2026-04-12T01:37:56.500" v="34" actId="700"/>
          <ac:spMkLst>
            <pc:docMk/>
            <pc:sldMk cId="2619612360" sldId="344"/>
            <ac:spMk id="3" creationId="{B1D181C6-C3DC-AB35-024E-237F04A7E3E2}"/>
          </ac:spMkLst>
        </pc:spChg>
      </pc:sldChg>
      <pc:sldChg chg="addSp delSp modSp mod modClrScheme chgLayout">
        <pc:chgData name="David Rodgers" userId="270fb06e968324b1" providerId="LiveId" clId="{3FD016BE-E580-4BD4-A8B9-2D8A06D2E914}" dt="2026-04-12T01:37:05.297" v="22" actId="700"/>
        <pc:sldMkLst>
          <pc:docMk/>
          <pc:sldMk cId="1171538057" sldId="346"/>
        </pc:sldMkLst>
        <pc:spChg chg="add del mod ord">
          <ac:chgData name="David Rodgers" userId="270fb06e968324b1" providerId="LiveId" clId="{3FD016BE-E580-4BD4-A8B9-2D8A06D2E914}" dt="2026-04-12T01:37:05.297" v="22" actId="700"/>
          <ac:spMkLst>
            <pc:docMk/>
            <pc:sldMk cId="1171538057" sldId="346"/>
            <ac:spMk id="2" creationId="{552726F8-E908-7461-D66B-1A7B234FB5D9}"/>
          </ac:spMkLst>
        </pc:spChg>
        <pc:spChg chg="add del mod ord">
          <ac:chgData name="David Rodgers" userId="270fb06e968324b1" providerId="LiveId" clId="{3FD016BE-E580-4BD4-A8B9-2D8A06D2E914}" dt="2026-04-12T01:37:05.297" v="22" actId="700"/>
          <ac:spMkLst>
            <pc:docMk/>
            <pc:sldMk cId="1171538057" sldId="346"/>
            <ac:spMk id="3" creationId="{B062ADA7-295E-0BC9-B48B-39B21C0B10A5}"/>
          </ac:spMkLst>
        </pc:spChg>
      </pc:sldChg>
      <pc:sldChg chg="add mod modClrScheme chgLayout">
        <pc:chgData name="David Rodgers" userId="270fb06e968324b1" providerId="LiveId" clId="{3FD016BE-E580-4BD4-A8B9-2D8A06D2E914}" dt="2026-04-12T01:37:16.549" v="23" actId="700"/>
        <pc:sldMkLst>
          <pc:docMk/>
          <pc:sldMk cId="1079597881" sldId="347"/>
        </pc:sldMkLst>
      </pc:sldChg>
      <pc:sldChg chg="new del">
        <pc:chgData name="David Rodgers" userId="270fb06e968324b1" providerId="LiveId" clId="{3FD016BE-E580-4BD4-A8B9-2D8A06D2E914}" dt="2026-04-12T01:26:07.018" v="19"/>
        <pc:sldMkLst>
          <pc:docMk/>
          <pc:sldMk cId="287925120" sldId="348"/>
        </pc:sldMkLst>
      </pc:sldChg>
      <pc:sldMasterChg chg="del delSldLayout">
        <pc:chgData name="David Rodgers" userId="270fb06e968324b1" providerId="LiveId" clId="{3FD016BE-E580-4BD4-A8B9-2D8A06D2E914}" dt="2026-04-12T01:26:07.018" v="19"/>
        <pc:sldMasterMkLst>
          <pc:docMk/>
          <pc:sldMasterMk cId="1692794329" sldId="2147483660"/>
        </pc:sldMasterMkLst>
        <pc:sldLayoutChg chg="del">
          <pc:chgData name="David Rodgers" userId="270fb06e968324b1" providerId="LiveId" clId="{3FD016BE-E580-4BD4-A8B9-2D8A06D2E914}" dt="2026-04-12T01:26:06.853" v="1"/>
          <pc:sldLayoutMkLst>
            <pc:docMk/>
            <pc:sldMasterMk cId="1692794329" sldId="2147483660"/>
            <pc:sldLayoutMk cId="2781265172" sldId="2147483661"/>
          </pc:sldLayoutMkLst>
        </pc:sldLayoutChg>
        <pc:sldLayoutChg chg="del">
          <pc:chgData name="David Rodgers" userId="270fb06e968324b1" providerId="LiveId" clId="{3FD016BE-E580-4BD4-A8B9-2D8A06D2E914}" dt="2026-04-12T01:26:07.018" v="19"/>
          <pc:sldLayoutMkLst>
            <pc:docMk/>
            <pc:sldMasterMk cId="1692794329" sldId="2147483660"/>
            <pc:sldLayoutMk cId="2656214240" sldId="2147483662"/>
          </pc:sldLayoutMkLst>
        </pc:sldLayoutChg>
        <pc:sldLayoutChg chg="del">
          <pc:chgData name="David Rodgers" userId="270fb06e968324b1" providerId="LiveId" clId="{3FD016BE-E580-4BD4-A8B9-2D8A06D2E914}" dt="2026-04-12T01:26:07.018" v="19"/>
          <pc:sldLayoutMkLst>
            <pc:docMk/>
            <pc:sldMasterMk cId="1692794329" sldId="2147483660"/>
            <pc:sldLayoutMk cId="3054577122" sldId="2147483663"/>
          </pc:sldLayoutMkLst>
        </pc:sldLayoutChg>
        <pc:sldLayoutChg chg="del">
          <pc:chgData name="David Rodgers" userId="270fb06e968324b1" providerId="LiveId" clId="{3FD016BE-E580-4BD4-A8B9-2D8A06D2E914}" dt="2026-04-12T01:26:07.018" v="19"/>
          <pc:sldLayoutMkLst>
            <pc:docMk/>
            <pc:sldMasterMk cId="1692794329" sldId="2147483660"/>
            <pc:sldLayoutMk cId="2693625712" sldId="2147483664"/>
          </pc:sldLayoutMkLst>
        </pc:sldLayoutChg>
        <pc:sldLayoutChg chg="del">
          <pc:chgData name="David Rodgers" userId="270fb06e968324b1" providerId="LiveId" clId="{3FD016BE-E580-4BD4-A8B9-2D8A06D2E914}" dt="2026-04-12T01:26:07.018" v="19"/>
          <pc:sldLayoutMkLst>
            <pc:docMk/>
            <pc:sldMasterMk cId="1692794329" sldId="2147483660"/>
            <pc:sldLayoutMk cId="2415539014" sldId="2147483665"/>
          </pc:sldLayoutMkLst>
        </pc:sldLayoutChg>
        <pc:sldLayoutChg chg="del">
          <pc:chgData name="David Rodgers" userId="270fb06e968324b1" providerId="LiveId" clId="{3FD016BE-E580-4BD4-A8B9-2D8A06D2E914}" dt="2026-04-12T01:26:07.018" v="19"/>
          <pc:sldLayoutMkLst>
            <pc:docMk/>
            <pc:sldMasterMk cId="1692794329" sldId="2147483660"/>
            <pc:sldLayoutMk cId="3323424170" sldId="2147483666"/>
          </pc:sldLayoutMkLst>
        </pc:sldLayoutChg>
        <pc:sldLayoutChg chg="del">
          <pc:chgData name="David Rodgers" userId="270fb06e968324b1" providerId="LiveId" clId="{3FD016BE-E580-4BD4-A8B9-2D8A06D2E914}" dt="2026-04-12T01:26:07.018" v="19"/>
          <pc:sldLayoutMkLst>
            <pc:docMk/>
            <pc:sldMasterMk cId="1692794329" sldId="2147483660"/>
            <pc:sldLayoutMk cId="2786562483" sldId="2147483667"/>
          </pc:sldLayoutMkLst>
        </pc:sldLayoutChg>
        <pc:sldLayoutChg chg="del">
          <pc:chgData name="David Rodgers" userId="270fb06e968324b1" providerId="LiveId" clId="{3FD016BE-E580-4BD4-A8B9-2D8A06D2E914}" dt="2026-04-12T01:26:07.018" v="19"/>
          <pc:sldLayoutMkLst>
            <pc:docMk/>
            <pc:sldMasterMk cId="1692794329" sldId="2147483660"/>
            <pc:sldLayoutMk cId="3903448878" sldId="2147483668"/>
          </pc:sldLayoutMkLst>
        </pc:sldLayoutChg>
        <pc:sldLayoutChg chg="del">
          <pc:chgData name="David Rodgers" userId="270fb06e968324b1" providerId="LiveId" clId="{3FD016BE-E580-4BD4-A8B9-2D8A06D2E914}" dt="2026-04-12T01:26:07.018" v="19"/>
          <pc:sldLayoutMkLst>
            <pc:docMk/>
            <pc:sldMasterMk cId="1692794329" sldId="2147483660"/>
            <pc:sldLayoutMk cId="184974732" sldId="2147483669"/>
          </pc:sldLayoutMkLst>
        </pc:sldLayoutChg>
        <pc:sldLayoutChg chg="del">
          <pc:chgData name="David Rodgers" userId="270fb06e968324b1" providerId="LiveId" clId="{3FD016BE-E580-4BD4-A8B9-2D8A06D2E914}" dt="2026-04-12T01:26:07.018" v="19"/>
          <pc:sldLayoutMkLst>
            <pc:docMk/>
            <pc:sldMasterMk cId="1692794329" sldId="2147483660"/>
            <pc:sldLayoutMk cId="1013740696" sldId="2147483670"/>
          </pc:sldLayoutMkLst>
        </pc:sldLayoutChg>
        <pc:sldLayoutChg chg="del">
          <pc:chgData name="David Rodgers" userId="270fb06e968324b1" providerId="LiveId" clId="{3FD016BE-E580-4BD4-A8B9-2D8A06D2E914}" dt="2026-04-12T01:26:07.018" v="19"/>
          <pc:sldLayoutMkLst>
            <pc:docMk/>
            <pc:sldMasterMk cId="1692794329" sldId="2147483660"/>
            <pc:sldLayoutMk cId="2555541859" sldId="2147483671"/>
          </pc:sldLayoutMkLst>
        </pc:sldLayoutChg>
      </pc:sldMasterChg>
      <pc:sldMasterChg chg="add addSldLayout">
        <pc:chgData name="David Rodgers" userId="270fb06e968324b1" providerId="LiveId" clId="{3FD016BE-E580-4BD4-A8B9-2D8A06D2E914}" dt="2026-04-12T01:26:06.851" v="0"/>
        <pc:sldMasterMkLst>
          <pc:docMk/>
          <pc:sldMasterMk cId="1692794329" sldId="2147483672"/>
        </pc:sldMasterMkLst>
        <pc:sldLayoutChg chg="add">
          <pc:chgData name="David Rodgers" userId="270fb06e968324b1" providerId="LiveId" clId="{3FD016BE-E580-4BD4-A8B9-2D8A06D2E914}" dt="2026-04-12T01:26:06.851" v="0"/>
          <pc:sldLayoutMkLst>
            <pc:docMk/>
            <pc:sldMasterMk cId="1692794329" sldId="2147483672"/>
            <pc:sldLayoutMk cId="2781265172" sldId="2147483673"/>
          </pc:sldLayoutMkLst>
        </pc:sldLayoutChg>
        <pc:sldLayoutChg chg="add">
          <pc:chgData name="David Rodgers" userId="270fb06e968324b1" providerId="LiveId" clId="{3FD016BE-E580-4BD4-A8B9-2D8A06D2E914}" dt="2026-04-12T01:26:06.851" v="0"/>
          <pc:sldLayoutMkLst>
            <pc:docMk/>
            <pc:sldMasterMk cId="1692794329" sldId="2147483672"/>
            <pc:sldLayoutMk cId="2656214240" sldId="2147483674"/>
          </pc:sldLayoutMkLst>
        </pc:sldLayoutChg>
        <pc:sldLayoutChg chg="add">
          <pc:chgData name="David Rodgers" userId="270fb06e968324b1" providerId="LiveId" clId="{3FD016BE-E580-4BD4-A8B9-2D8A06D2E914}" dt="2026-04-12T01:26:06.851" v="0"/>
          <pc:sldLayoutMkLst>
            <pc:docMk/>
            <pc:sldMasterMk cId="1692794329" sldId="2147483672"/>
            <pc:sldLayoutMk cId="3054577122" sldId="2147483675"/>
          </pc:sldLayoutMkLst>
        </pc:sldLayoutChg>
        <pc:sldLayoutChg chg="add">
          <pc:chgData name="David Rodgers" userId="270fb06e968324b1" providerId="LiveId" clId="{3FD016BE-E580-4BD4-A8B9-2D8A06D2E914}" dt="2026-04-12T01:26:06.851" v="0"/>
          <pc:sldLayoutMkLst>
            <pc:docMk/>
            <pc:sldMasterMk cId="1692794329" sldId="2147483672"/>
            <pc:sldLayoutMk cId="2693625712" sldId="2147483676"/>
          </pc:sldLayoutMkLst>
        </pc:sldLayoutChg>
        <pc:sldLayoutChg chg="add">
          <pc:chgData name="David Rodgers" userId="270fb06e968324b1" providerId="LiveId" clId="{3FD016BE-E580-4BD4-A8B9-2D8A06D2E914}" dt="2026-04-12T01:26:06.851" v="0"/>
          <pc:sldLayoutMkLst>
            <pc:docMk/>
            <pc:sldMasterMk cId="1692794329" sldId="2147483672"/>
            <pc:sldLayoutMk cId="2415539014" sldId="2147483677"/>
          </pc:sldLayoutMkLst>
        </pc:sldLayoutChg>
        <pc:sldLayoutChg chg="add">
          <pc:chgData name="David Rodgers" userId="270fb06e968324b1" providerId="LiveId" clId="{3FD016BE-E580-4BD4-A8B9-2D8A06D2E914}" dt="2026-04-12T01:26:06.851" v="0"/>
          <pc:sldLayoutMkLst>
            <pc:docMk/>
            <pc:sldMasterMk cId="1692794329" sldId="2147483672"/>
            <pc:sldLayoutMk cId="3323424170" sldId="2147483678"/>
          </pc:sldLayoutMkLst>
        </pc:sldLayoutChg>
        <pc:sldLayoutChg chg="add">
          <pc:chgData name="David Rodgers" userId="270fb06e968324b1" providerId="LiveId" clId="{3FD016BE-E580-4BD4-A8B9-2D8A06D2E914}" dt="2026-04-12T01:26:06.851" v="0"/>
          <pc:sldLayoutMkLst>
            <pc:docMk/>
            <pc:sldMasterMk cId="1692794329" sldId="2147483672"/>
            <pc:sldLayoutMk cId="2786562483" sldId="2147483679"/>
          </pc:sldLayoutMkLst>
        </pc:sldLayoutChg>
        <pc:sldLayoutChg chg="add">
          <pc:chgData name="David Rodgers" userId="270fb06e968324b1" providerId="LiveId" clId="{3FD016BE-E580-4BD4-A8B9-2D8A06D2E914}" dt="2026-04-12T01:26:06.851" v="0"/>
          <pc:sldLayoutMkLst>
            <pc:docMk/>
            <pc:sldMasterMk cId="1692794329" sldId="2147483672"/>
            <pc:sldLayoutMk cId="3903448878" sldId="2147483680"/>
          </pc:sldLayoutMkLst>
        </pc:sldLayoutChg>
        <pc:sldLayoutChg chg="add">
          <pc:chgData name="David Rodgers" userId="270fb06e968324b1" providerId="LiveId" clId="{3FD016BE-E580-4BD4-A8B9-2D8A06D2E914}" dt="2026-04-12T01:26:06.851" v="0"/>
          <pc:sldLayoutMkLst>
            <pc:docMk/>
            <pc:sldMasterMk cId="1692794329" sldId="2147483672"/>
            <pc:sldLayoutMk cId="184974732" sldId="2147483681"/>
          </pc:sldLayoutMkLst>
        </pc:sldLayoutChg>
        <pc:sldLayoutChg chg="add">
          <pc:chgData name="David Rodgers" userId="270fb06e968324b1" providerId="LiveId" clId="{3FD016BE-E580-4BD4-A8B9-2D8A06D2E914}" dt="2026-04-12T01:26:06.851" v="0"/>
          <pc:sldLayoutMkLst>
            <pc:docMk/>
            <pc:sldMasterMk cId="1692794329" sldId="2147483672"/>
            <pc:sldLayoutMk cId="1013740696" sldId="2147483682"/>
          </pc:sldLayoutMkLst>
        </pc:sldLayoutChg>
        <pc:sldLayoutChg chg="add">
          <pc:chgData name="David Rodgers" userId="270fb06e968324b1" providerId="LiveId" clId="{3FD016BE-E580-4BD4-A8B9-2D8A06D2E914}" dt="2026-04-12T01:26:06.851" v="0"/>
          <pc:sldLayoutMkLst>
            <pc:docMk/>
            <pc:sldMasterMk cId="1692794329" sldId="2147483672"/>
            <pc:sldLayoutMk cId="2555541859" sldId="214748368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ECB60-3022-501A-AD49-9525BE4C94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4B2651-EB27-DBA2-F761-89C5194AF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B8F9C-86DC-1DE6-AB79-6E418D6C9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4493-A06D-46B1-AE19-4AA514E8CF71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F32F0-339C-7F6B-4FE7-A8AA251F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FA95F-8D94-8B27-C9A9-6AC5DDFE2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E76CD-70E0-47CB-9B37-986376D06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265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9E728-4E2F-CF33-3D9B-5BC988381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284120-86D4-2F97-88CE-6F0663422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CDA47-CD19-E069-E799-2BA0AA789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4493-A06D-46B1-AE19-4AA514E8CF71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B1D73-2D91-C5A8-085D-BD86F1BDA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50D98-1D37-6AB2-E7DE-2A7A2EC9F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E76CD-70E0-47CB-9B37-986376D06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40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B04E33-E00E-76C5-BCD0-6A6DBB09A7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4C7F3F-F5DB-57DB-ED70-755A0AE88A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617DD-5DC9-D5AA-FA06-AA05B9F2A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4493-A06D-46B1-AE19-4AA514E8CF71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AE1D1C-1F01-3B3A-C201-27A628D66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1C42B9-C99C-6201-22B4-671E0265B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E76CD-70E0-47CB-9B37-986376D06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41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9BF34-698D-AC62-A029-7DC0ED398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65AFD-1B62-2852-1B7A-997D023B6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6AE42-3CBD-72CE-EB7B-3ECE8B7A6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4493-A06D-46B1-AE19-4AA514E8CF71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B858D-50DA-AE12-3CDF-C949FACFE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6061E7-83D4-2127-BB4B-FC3DEDD41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E76CD-70E0-47CB-9B37-986376D06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1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0A2CE-BBD5-605E-2A39-FC567A568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FEA480-09F1-F2C4-C2CA-F77B58A31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6EE73-C190-FB39-9FE9-C85A67D75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4493-A06D-46B1-AE19-4AA514E8CF71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41A3C-2B16-69AB-5747-93B24C985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05B0D-6C88-67EF-3FB4-1FB038595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E76CD-70E0-47CB-9B37-986376D06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77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092B7-3C4C-EC34-EB3C-ADCE5D67E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54932-0122-EFB2-FF53-4753C479EE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6D6DE8-560F-16CE-F066-1BF6BF82D3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64E7E9-9B9A-0970-410E-8A7C0804C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4493-A06D-46B1-AE19-4AA514E8CF71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29A7F7-B1C6-4F10-9D68-4602629F9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7FA00B-2374-2B76-F18D-812C2E040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E76CD-70E0-47CB-9B37-986376D06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62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45DCD-D12E-988C-7852-91FCFD18E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832B2-E47C-C666-A4D1-C0FD87159E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A3329-B20B-71F6-F267-2C4C19586C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0D2522-71A2-C896-E730-EB6453C6CB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7E73A6-7C97-B50A-324A-73BC96453B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655414-8F16-DB36-9133-96B7221FA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4493-A06D-46B1-AE19-4AA514E8CF71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9BE5AE-A33D-B068-BF31-D8F500D7F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26A1BB-D2DC-1FF7-0D52-AB3908A94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E76CD-70E0-47CB-9B37-986376D06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539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DA584-F186-7901-603B-D1D64E80E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7871C8-3BFB-3E51-24D5-BAF9E0F40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4493-A06D-46B1-AE19-4AA514E8CF71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A2ABA8-B791-88FB-8B5E-C3DE412A0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D6820C-5E88-436B-2069-C3285CBA1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E76CD-70E0-47CB-9B37-986376D06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24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45A35F-73D2-EFE7-8DFB-EF775E5FF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4493-A06D-46B1-AE19-4AA514E8CF71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EB22AE-89E6-C7ED-B9E9-A76CA07C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503673-11AC-2A66-42F7-F3B9E7D8B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E76CD-70E0-47CB-9B37-986376D06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62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9147F-C6DC-E0BD-37B4-3F9DC9DBF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E87DE-0D50-2E38-50D6-01BF1A1AF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479E30-A251-4D97-F49D-B9884FC8C9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12B83-18E7-75E4-1871-47E6ACF6B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4493-A06D-46B1-AE19-4AA514E8CF71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F98596-2745-0054-B795-26886523F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8A0673-07F2-E1C1-C052-976734CE8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E76CD-70E0-47CB-9B37-986376D06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44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66933-3106-48A4-8FD2-C91D02158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C54D17-F2DA-B4EB-6874-43B486D17C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CACAC6-4DAD-9F16-19CA-4B96B3646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7FB0E8-696B-85F2-9E4F-E825DBB8B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44493-A06D-46B1-AE19-4AA514E8CF71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4E191-3A0B-9338-7280-B26A2CE12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B4A0A0-ACB2-B79E-B315-4E7317DD2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E76CD-70E0-47CB-9B37-986376D06E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3363DC-21C7-B1DE-D2C6-15C0BC1B1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6417CB-77A4-1C88-4365-EABC37185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0C6D9-F05E-E988-9348-B3E5E2FC42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B44493-A06D-46B1-AE19-4AA514E8CF71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AB480-BFCC-CAC7-2DEB-3308740AD7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93698-D3B6-BFCF-C134-68DE671847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8E76CD-70E0-47CB-9B37-986376D06E86}" type="slidenum">
              <a:rPr lang="en-US" smtClean="0"/>
              <a:t>‹#›</a:t>
            </a:fld>
            <a:endParaRPr lang="en-US"/>
          </a:p>
        </p:txBody>
      </p:sp>
      <p:sp>
        <p:nvSpPr>
          <p:cNvPr id="100" name="AccentBar"/>
          <p:cNvSpPr>
            <a:spLocks noGrp="1"/>
          </p:cNvSpPr>
          <p:nvPr/>
        </p:nvSpPr>
        <p:spPr>
          <a:xfrm>
            <a:off x="0" y="6794500"/>
            <a:ext cx="12192000" cy="635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101" name="LeftStripe"/>
          <p:cNvSpPr>
            <a:spLocks noGrp="1"/>
          </p:cNvSpPr>
          <p:nvPr/>
        </p:nvSpPr>
        <p:spPr>
          <a:xfrm>
            <a:off x="0" y="0"/>
            <a:ext cx="18288" cy="487704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92794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4F6F8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D0D8E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11" name="LeftAccent"/>
          <p:cNvSpPr>
            <a:spLocks noGrp="1"/>
          </p:cNvSpPr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13" name="MainTitle"/>
          <p:cNvSpPr>
            <a:spLocks noGrp="1"/>
          </p:cNvSpPr>
          <p:nvPr/>
        </p:nvSpPr>
        <p:spPr>
          <a:xfrm>
            <a:off x="685800" y="254000"/>
            <a:ext cx="8712200" cy="1905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1200" b="1" dirty="0">
                <a:solidFill>
                  <a:srgbClr val="F4F6F8"/>
                </a:solidFill>
              </a:rPr>
              <a:t>KAIZEN</a:t>
            </a:r>
          </a:p>
        </p:txBody>
      </p:sp>
      <p:sp>
        <p:nvSpPr>
          <p:cNvPr id="14" name="JapChar"/>
          <p:cNvSpPr>
            <a:spLocks noGrp="1"/>
          </p:cNvSpPr>
          <p:nvPr/>
        </p:nvSpPr>
        <p:spPr>
          <a:xfrm>
            <a:off x="9601200" y="254000"/>
            <a:ext cx="2133600" cy="1905000"/>
          </a:xfrm>
          <a:prstGeom prst="rect">
            <a:avLst/>
          </a:prstGeom>
          <a:solidFill>
            <a:srgbClr val="16213E"/>
          </a:solidFill>
          <a:ln w="19050">
            <a:solidFill>
              <a:srgbClr val="E94560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ja-JP" sz="7200" b="1" dirty="0">
                <a:solidFill>
                  <a:srgbClr val="F4F6F8"/>
                </a:solidFill>
              </a:rPr>
              <a:t>改善</a:t>
            </a:r>
          </a:p>
        </p:txBody>
      </p:sp>
      <p:sp>
        <p:nvSpPr>
          <p:cNvPr id="15" name="Divider"/>
          <p:cNvSpPr>
            <a:spLocks noGrp="1"/>
          </p:cNvSpPr>
          <p:nvPr/>
        </p:nvSpPr>
        <p:spPr>
          <a:xfrm>
            <a:off x="685800" y="2260400"/>
            <a:ext cx="11049000" cy="5715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16" name="Subtitle"/>
          <p:cNvSpPr>
            <a:spLocks noGrp="1"/>
          </p:cNvSpPr>
          <p:nvPr/>
        </p:nvSpPr>
        <p:spPr>
          <a:xfrm>
            <a:off x="685800" y="2368600"/>
            <a:ext cx="11049000" cy="609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3800" dirty="0">
                <a:solidFill>
                  <a:srgbClr val="C0CAD8"/>
                </a:solidFill>
              </a:rPr>
              <a:t>The Philosophy of Daily Improvement</a:t>
            </a:r>
          </a:p>
        </p:txBody>
      </p:sp>
      <p:sp>
        <p:nvSpPr>
          <p:cNvPr id="17" name="Audience"/>
          <p:cNvSpPr>
            <a:spLocks noGrp="1"/>
          </p:cNvSpPr>
          <p:nvPr/>
        </p:nvSpPr>
        <p:spPr>
          <a:xfrm>
            <a:off x="685800" y="3040000"/>
            <a:ext cx="11049000" cy="457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2400" dirty="0">
                <a:solidFill>
                  <a:srgbClr val="718096"/>
                </a:solidFill>
              </a:rPr>
              <a:t>For Business, Manufacturing, Operations &amp; Engineering Teams</a:t>
            </a:r>
          </a:p>
        </p:txBody>
      </p:sp>
      <p:sp>
        <p:nvSpPr>
          <p:cNvPr id="18" name="Card18"/>
          <p:cNvSpPr>
            <a:spLocks noGrp="1"/>
          </p:cNvSpPr>
          <p:nvPr/>
        </p:nvSpPr>
        <p:spPr>
          <a:xfrm>
            <a:off x="685800" y="3548400"/>
            <a:ext cx="3615266" cy="1371600"/>
          </a:xfrm>
          <a:prstGeom prst="rect">
            <a:avLst/>
          </a:prstGeom>
          <a:solidFill>
            <a:srgbClr val="16213E"/>
          </a:solidFill>
          <a:ln w="19050">
            <a:solidFill>
              <a:srgbClr val="E94560"/>
            </a:solidFill>
          </a:ln>
        </p:spPr>
        <p:txBody>
          <a:bodyPr lIns="228600" rIns="228600" anchor="ctr"/>
          <a:lstStyle/>
          <a:p>
            <a:pPr algn="ctr">
              <a:buNone/>
            </a:pPr>
            <a:r>
              <a:rPr lang="en-US" sz="3000" b="1" dirty="0">
                <a:solidFill>
                  <a:srgbClr val="E94560"/>
                </a:solidFill>
              </a:rPr>
              <a:t>Every Day</a:t>
            </a:r>
          </a:p>
          <a:p>
            <a:pPr algn="ctr">
              <a:buNone/>
            </a:pPr>
            <a:r>
              <a:rPr lang="en-US" sz="100" dirty="0">
                <a:solidFill>
                  <a:srgbClr val="16213E"/>
                </a:solidFill>
              </a:rPr>
              <a:t> </a:t>
            </a:r>
          </a:p>
          <a:p>
            <a:pPr algn="ctr">
              <a:buNone/>
            </a:pPr>
            <a:r>
              <a:rPr lang="en-US" sz="2000" dirty="0">
                <a:solidFill>
                  <a:srgbClr val="A0AEC0"/>
                </a:solidFill>
              </a:rPr>
              <a:t>Small daily improvements — not just periodic events</a:t>
            </a:r>
          </a:p>
        </p:txBody>
      </p:sp>
      <p:sp>
        <p:nvSpPr>
          <p:cNvPr id="20" name="Card20"/>
          <p:cNvSpPr>
            <a:spLocks noGrp="1"/>
          </p:cNvSpPr>
          <p:nvPr/>
        </p:nvSpPr>
        <p:spPr>
          <a:xfrm>
            <a:off x="4402666" y="3548400"/>
            <a:ext cx="3615266" cy="1371600"/>
          </a:xfrm>
          <a:prstGeom prst="rect">
            <a:avLst/>
          </a:prstGeom>
          <a:solidFill>
            <a:srgbClr val="16213E"/>
          </a:solidFill>
          <a:ln w="19050">
            <a:solidFill>
              <a:srgbClr val="F5A623"/>
            </a:solidFill>
          </a:ln>
        </p:spPr>
        <p:txBody>
          <a:bodyPr lIns="228600" rIns="228600" anchor="ctr"/>
          <a:lstStyle/>
          <a:p>
            <a:pPr algn="ctr">
              <a:buNone/>
            </a:pPr>
            <a:r>
              <a:rPr lang="en-US" sz="3000" b="1" dirty="0">
                <a:solidFill>
                  <a:srgbClr val="F5A623"/>
                </a:solidFill>
              </a:rPr>
              <a:t>Every Person</a:t>
            </a:r>
          </a:p>
          <a:p>
            <a:pPr algn="ctr">
              <a:buNone/>
            </a:pPr>
            <a:r>
              <a:rPr lang="en-US" sz="100" dirty="0">
                <a:solidFill>
                  <a:srgbClr val="16213E"/>
                </a:solidFill>
              </a:rPr>
              <a:t> </a:t>
            </a:r>
          </a:p>
          <a:p>
            <a:pPr algn="ctr">
              <a:buNone/>
            </a:pPr>
            <a:r>
              <a:rPr lang="en-US" sz="2000" dirty="0">
                <a:solidFill>
                  <a:srgbClr val="A0AEC0"/>
                </a:solidFill>
              </a:rPr>
              <a:t>From the CEO to the frontline worker, everyone contributes</a:t>
            </a:r>
          </a:p>
        </p:txBody>
      </p:sp>
      <p:sp>
        <p:nvSpPr>
          <p:cNvPr id="22" name="Card22"/>
          <p:cNvSpPr>
            <a:spLocks noGrp="1"/>
          </p:cNvSpPr>
          <p:nvPr/>
        </p:nvSpPr>
        <p:spPr>
          <a:xfrm>
            <a:off x="8119532" y="3548400"/>
            <a:ext cx="3615268" cy="1371600"/>
          </a:xfrm>
          <a:prstGeom prst="rect">
            <a:avLst/>
          </a:prstGeom>
          <a:solidFill>
            <a:srgbClr val="16213E"/>
          </a:solidFill>
          <a:ln w="19050">
            <a:solidFill>
              <a:srgbClr val="00B4D8"/>
            </a:solidFill>
          </a:ln>
        </p:spPr>
        <p:txBody>
          <a:bodyPr lIns="228600" rIns="228600" anchor="ctr"/>
          <a:lstStyle/>
          <a:p>
            <a:pPr algn="ctr">
              <a:buNone/>
            </a:pPr>
            <a:r>
              <a:rPr lang="en-US" sz="3000" b="1" dirty="0">
                <a:solidFill>
                  <a:srgbClr val="00B4D8"/>
                </a:solidFill>
              </a:rPr>
              <a:t>Every Process</a:t>
            </a:r>
          </a:p>
          <a:p>
            <a:pPr algn="ctr">
              <a:buNone/>
            </a:pPr>
            <a:r>
              <a:rPr lang="en-US" sz="100" dirty="0">
                <a:solidFill>
                  <a:srgbClr val="16213E"/>
                </a:solidFill>
              </a:rPr>
              <a:t> </a:t>
            </a:r>
          </a:p>
          <a:p>
            <a:pPr algn="ctr">
              <a:buNone/>
            </a:pPr>
            <a:r>
              <a:rPr lang="en-US" sz="2000" dirty="0">
                <a:solidFill>
                  <a:srgbClr val="A0AEC0"/>
                </a:solidFill>
              </a:rPr>
              <a:t>Manufacturing, admin, service, and beyond</a:t>
            </a:r>
          </a:p>
        </p:txBody>
      </p:sp>
      <p:sp>
        <p:nvSpPr>
          <p:cNvPr id="24" name="KAILabel"/>
          <p:cNvSpPr>
            <a:spLocks noGrp="1"/>
          </p:cNvSpPr>
          <p:nvPr/>
        </p:nvSpPr>
        <p:spPr>
          <a:xfrm>
            <a:off x="685800" y="5072400"/>
            <a:ext cx="5422900" cy="1480800"/>
          </a:xfrm>
          <a:prstGeom prst="rect">
            <a:avLst/>
          </a:prstGeom>
          <a:solidFill>
            <a:srgbClr val="8B1A2B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3600" b="1" dirty="0">
                <a:solidFill>
                  <a:srgbClr val="F4F6F8"/>
                </a:solidFill>
              </a:rPr>
              <a:t>KAI  =  Change</a:t>
            </a:r>
          </a:p>
        </p:txBody>
      </p:sp>
      <p:sp>
        <p:nvSpPr>
          <p:cNvPr id="25" name="PlusSep"/>
          <p:cNvSpPr>
            <a:spLocks noGrp="1"/>
          </p:cNvSpPr>
          <p:nvPr/>
        </p:nvSpPr>
        <p:spPr>
          <a:xfrm>
            <a:off x="6108700" y="5072400"/>
            <a:ext cx="203200" cy="14808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4000" b="1" dirty="0">
                <a:solidFill>
                  <a:srgbClr val="A0AEC0"/>
                </a:solidFill>
              </a:rPr>
              <a:t>+</a:t>
            </a:r>
          </a:p>
        </p:txBody>
      </p:sp>
      <p:sp>
        <p:nvSpPr>
          <p:cNvPr id="26" name="ZENLabel"/>
          <p:cNvSpPr>
            <a:spLocks noGrp="1"/>
          </p:cNvSpPr>
          <p:nvPr/>
        </p:nvSpPr>
        <p:spPr>
          <a:xfrm>
            <a:off x="6311900" y="5072400"/>
            <a:ext cx="5422900" cy="1480800"/>
          </a:xfrm>
          <a:prstGeom prst="rect">
            <a:avLst/>
          </a:prstGeom>
          <a:solidFill>
            <a:srgbClr val="0F3460"/>
          </a:solidFill>
          <a:ln w="12700">
            <a:solidFill>
              <a:srgbClr val="00B4D8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3600" b="1" dirty="0">
                <a:solidFill>
                  <a:srgbClr val="00B4D8"/>
                </a:solidFill>
              </a:rPr>
              <a:t>ZEN  =  Good / Better</a:t>
            </a:r>
          </a:p>
        </p:txBody>
      </p:sp>
    </p:spTree>
    <p:extLst>
      <p:ext uri="{BB962C8B-B14F-4D97-AF65-F5344CB8AC3E}">
        <p14:creationId xmlns:p14="http://schemas.microsoft.com/office/powerpoint/2010/main" val="1079597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361" name="TBar"/>
          <p:cNvSpPr>
            <a:spLocks noGrp="1"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362" name="Title"/>
          <p:cNvSpPr>
            <a:spLocks noGrp="1"/>
          </p:cNvSpPr>
          <p:nvPr/>
        </p:nvSpPr>
        <p:spPr>
          <a:xfrm>
            <a:off x="304800" y="101600"/>
            <a:ext cx="10160000" cy="711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4000" b="1" dirty="0">
                <a:solidFill>
                  <a:srgbClr val="F4F6F8"/>
                </a:solidFill>
              </a:rPr>
              <a:t>Kaizen Roles: Everyone Has a Part</a:t>
            </a:r>
          </a:p>
        </p:txBody>
      </p:sp>
      <p:sp>
        <p:nvSpPr>
          <p:cNvPr id="363" name="Num"/>
          <p:cNvSpPr>
            <a:spLocks noGrp="1"/>
          </p:cNvSpPr>
          <p:nvPr/>
        </p:nvSpPr>
        <p:spPr>
          <a:xfrm>
            <a:off x="11582400" y="203200"/>
            <a:ext cx="609600" cy="5080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133" b="1" dirty="0">
                <a:solidFill>
                  <a:srgbClr val="1A1A2E"/>
                </a:solidFill>
              </a:rPr>
              <a:t>10</a:t>
            </a:r>
          </a:p>
        </p:txBody>
      </p:sp>
      <p:sp>
        <p:nvSpPr>
          <p:cNvPr id="370" name="SENIOR LHdr"/>
          <p:cNvSpPr>
            <a:spLocks noGrp="1"/>
          </p:cNvSpPr>
          <p:nvPr/>
        </p:nvSpPr>
        <p:spPr>
          <a:xfrm>
            <a:off x="304800" y="1066667"/>
            <a:ext cx="2844800" cy="7112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733" b="1" dirty="0">
                <a:solidFill>
                  <a:srgbClr val="F4F6F8"/>
                </a:solidFill>
              </a:rPr>
              <a:t>SENIOR LEADERSHIP</a:t>
            </a:r>
          </a:p>
          <a:p>
            <a:pPr algn="ctr">
              <a:buNone/>
            </a:pPr>
            <a:r>
              <a:rPr lang="en-US" sz="1600" dirty="0">
                <a:solidFill>
                  <a:srgbClr val="1A1A2E"/>
                </a:solidFill>
              </a:rPr>
              <a:t>Set the direction</a:t>
            </a:r>
          </a:p>
        </p:txBody>
      </p:sp>
      <p:sp>
        <p:nvSpPr>
          <p:cNvPr id="371" name="SENIOR LList"/>
          <p:cNvSpPr>
            <a:spLocks noGrp="1"/>
          </p:cNvSpPr>
          <p:nvPr/>
        </p:nvSpPr>
        <p:spPr>
          <a:xfrm>
            <a:off x="304800" y="1828800"/>
            <a:ext cx="2844800" cy="4216800"/>
          </a:xfrm>
          <a:prstGeom prst="rect">
            <a:avLst/>
          </a:prstGeom>
          <a:solidFill>
            <a:srgbClr val="16213E"/>
          </a:solidFill>
          <a:ln w="9525">
            <a:solidFill>
              <a:srgbClr val="E94560"/>
            </a:solidFill>
          </a:ln>
        </p:spPr>
        <p:txBody>
          <a:bodyPr lIns="114300" tIns="114300" rIns="114300" anchor="t"/>
          <a:lstStyle/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Champion Kaizen as a core business strategy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Allocate time and budget for improvement activities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Do Gemba walks — be visible, not just verbal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Remove systemic barriers that block teams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Celebrate improvement, not just results</a:t>
            </a:r>
          </a:p>
        </p:txBody>
      </p:sp>
      <p:sp>
        <p:nvSpPr>
          <p:cNvPr id="2" name="MANAGERSHdr"/>
          <p:cNvSpPr>
            <a:spLocks noGrp="1"/>
          </p:cNvSpPr>
          <p:nvPr/>
        </p:nvSpPr>
        <p:spPr>
          <a:xfrm>
            <a:off x="3251200" y="1066667"/>
            <a:ext cx="2844800" cy="7112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733" b="1" dirty="0">
                <a:solidFill>
                  <a:srgbClr val="F4F6F8"/>
                </a:solidFill>
              </a:rPr>
              <a:t>MANAGERS / SUPERVISORS</a:t>
            </a:r>
          </a:p>
          <a:p>
            <a:pPr algn="ctr">
              <a:buNone/>
            </a:pPr>
            <a:r>
              <a:rPr lang="en-US" sz="1600" dirty="0">
                <a:solidFill>
                  <a:srgbClr val="1A1A2E"/>
                </a:solidFill>
              </a:rPr>
              <a:t>Enable the work</a:t>
            </a:r>
          </a:p>
        </p:txBody>
      </p:sp>
      <p:sp>
        <p:nvSpPr>
          <p:cNvPr id="372" name="MANAGERSList"/>
          <p:cNvSpPr>
            <a:spLocks noGrp="1"/>
          </p:cNvSpPr>
          <p:nvPr/>
        </p:nvSpPr>
        <p:spPr>
          <a:xfrm>
            <a:off x="3251200" y="1828800"/>
            <a:ext cx="2844800" cy="4216800"/>
          </a:xfrm>
          <a:prstGeom prst="rect">
            <a:avLst/>
          </a:prstGeom>
          <a:solidFill>
            <a:srgbClr val="16213E"/>
          </a:solidFill>
          <a:ln w="9525">
            <a:solidFill>
              <a:srgbClr val="F5A623"/>
            </a:solidFill>
          </a:ln>
        </p:spPr>
        <p:txBody>
          <a:bodyPr lIns="114300" tIns="114300" rIns="114300" anchor="t"/>
          <a:lstStyle/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Coach teams in problem-solving daily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Facilitate daily huddles and Kaizen boards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Remove obstacles within 24 hours when possible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Recognize and record improvement contributions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Do not punish honesty about problems</a:t>
            </a:r>
          </a:p>
        </p:txBody>
      </p:sp>
      <p:sp>
        <p:nvSpPr>
          <p:cNvPr id="3" name="TEAM LEAHdr"/>
          <p:cNvSpPr>
            <a:spLocks noGrp="1"/>
          </p:cNvSpPr>
          <p:nvPr/>
        </p:nvSpPr>
        <p:spPr>
          <a:xfrm>
            <a:off x="6197600" y="1066667"/>
            <a:ext cx="2844800" cy="71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733" b="1" dirty="0">
                <a:solidFill>
                  <a:srgbClr val="F4F6F8"/>
                </a:solidFill>
              </a:rPr>
              <a:t>TEAM LEADERS / ENGINEERS</a:t>
            </a:r>
          </a:p>
          <a:p>
            <a:pPr algn="ctr">
              <a:buNone/>
            </a:pPr>
            <a:r>
              <a:rPr lang="en-US" sz="1600" dirty="0">
                <a:solidFill>
                  <a:srgbClr val="1A1A2E"/>
                </a:solidFill>
              </a:rPr>
              <a:t>Drive the solutions</a:t>
            </a:r>
          </a:p>
        </p:txBody>
      </p:sp>
      <p:sp>
        <p:nvSpPr>
          <p:cNvPr id="373" name="TEAM LEAList"/>
          <p:cNvSpPr>
            <a:spLocks noGrp="1"/>
          </p:cNvSpPr>
          <p:nvPr/>
        </p:nvSpPr>
        <p:spPr>
          <a:xfrm>
            <a:off x="6197600" y="1828800"/>
            <a:ext cx="2844800" cy="4216800"/>
          </a:xfrm>
          <a:prstGeom prst="rect">
            <a:avLst/>
          </a:prstGeom>
          <a:solidFill>
            <a:srgbClr val="16213E"/>
          </a:solidFill>
          <a:ln w="9525">
            <a:solidFill>
              <a:srgbClr val="00B4D8"/>
            </a:solidFill>
          </a:ln>
        </p:spPr>
        <p:txBody>
          <a:bodyPr lIns="114300" tIns="114300" rIns="114300" anchor="t"/>
          <a:lstStyle/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Lead root cause analysis and problem solving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Design countermeasures and run PDCA cycles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Update work standards after improvements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Train team members on new methods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Track metrics and share results visually</a:t>
            </a:r>
          </a:p>
        </p:txBody>
      </p:sp>
      <p:sp>
        <p:nvSpPr>
          <p:cNvPr id="4" name="FRONTLINHdr"/>
          <p:cNvSpPr>
            <a:spLocks noGrp="1"/>
          </p:cNvSpPr>
          <p:nvPr/>
        </p:nvSpPr>
        <p:spPr>
          <a:xfrm>
            <a:off x="9144000" y="1066667"/>
            <a:ext cx="2844800" cy="711200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733" b="1" dirty="0">
                <a:solidFill>
                  <a:srgbClr val="F4F6F8"/>
                </a:solidFill>
              </a:rPr>
              <a:t>FRONTLINE WORKERS</a:t>
            </a:r>
          </a:p>
          <a:p>
            <a:pPr algn="ctr">
              <a:buNone/>
            </a:pPr>
            <a:r>
              <a:rPr lang="en-US" sz="1600" dirty="0">
                <a:solidFill>
                  <a:srgbClr val="1A1A2E"/>
                </a:solidFill>
              </a:rPr>
              <a:t>Identify the opportunities</a:t>
            </a:r>
          </a:p>
        </p:txBody>
      </p:sp>
      <p:sp>
        <p:nvSpPr>
          <p:cNvPr id="374" name="FRONTLINList"/>
          <p:cNvSpPr>
            <a:spLocks noGrp="1"/>
          </p:cNvSpPr>
          <p:nvPr/>
        </p:nvSpPr>
        <p:spPr>
          <a:xfrm>
            <a:off x="9144000" y="1828800"/>
            <a:ext cx="2844800" cy="4216800"/>
          </a:xfrm>
          <a:prstGeom prst="rect">
            <a:avLst/>
          </a:prstGeom>
          <a:solidFill>
            <a:srgbClr val="16213E"/>
          </a:solidFill>
          <a:ln w="9525">
            <a:solidFill>
              <a:srgbClr val="06D6A0"/>
            </a:solidFill>
          </a:ln>
        </p:spPr>
        <p:txBody>
          <a:bodyPr lIns="114300" tIns="114300" rIns="114300" anchor="t"/>
          <a:lstStyle/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Speak up about problems — you are closest to them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Submit ideas — no idea is too small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Implement small changes immediately when safe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Follow updated standards consistently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Share what works with teammates and other shifts</a:t>
            </a:r>
          </a:p>
        </p:txBody>
      </p:sp>
      <p:sp>
        <p:nvSpPr>
          <p:cNvPr id="380" name="Btm"/>
          <p:cNvSpPr>
            <a:spLocks noGrp="1"/>
          </p:cNvSpPr>
          <p:nvPr/>
        </p:nvSpPr>
        <p:spPr>
          <a:xfrm>
            <a:off x="304800" y="6147200"/>
            <a:ext cx="11582400" cy="4064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 lIns="228600" anchor="ctr"/>
          <a:lstStyle/>
          <a:p>
            <a:pPr algn="ctr">
              <a:buNone/>
            </a:pPr>
            <a:r>
              <a:rPr lang="en-US" sz="1600" i="1" dirty="0">
                <a:solidFill>
                  <a:srgbClr val="F5A623"/>
                </a:solidFill>
              </a:rPr>
              <a:t>"In Kaizen, everyone improves. There is no spectator." — Masaaki Imai</a:t>
            </a:r>
          </a:p>
        </p:txBody>
      </p:sp>
    </p:spTree>
    <p:extLst>
      <p:ext uri="{BB962C8B-B14F-4D97-AF65-F5344CB8AC3E}">
        <p14:creationId xmlns:p14="http://schemas.microsoft.com/office/powerpoint/2010/main" val="16409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391" name="TBar"/>
          <p:cNvSpPr>
            <a:spLocks noGrp="1"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392" name="Title"/>
          <p:cNvSpPr>
            <a:spLocks noGrp="1"/>
          </p:cNvSpPr>
          <p:nvPr/>
        </p:nvSpPr>
        <p:spPr>
          <a:xfrm>
            <a:off x="304800" y="101600"/>
            <a:ext cx="10160000" cy="711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4000" b="1" dirty="0">
                <a:solidFill>
                  <a:srgbClr val="F4F6F8"/>
                </a:solidFill>
              </a:rPr>
              <a:t>Overcoming Resistance to Change</a:t>
            </a:r>
          </a:p>
        </p:txBody>
      </p:sp>
      <p:sp>
        <p:nvSpPr>
          <p:cNvPr id="393" name="Num"/>
          <p:cNvSpPr>
            <a:spLocks noGrp="1"/>
          </p:cNvSpPr>
          <p:nvPr/>
        </p:nvSpPr>
        <p:spPr>
          <a:xfrm>
            <a:off x="11582400" y="203200"/>
            <a:ext cx="609600" cy="5080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133" b="1" dirty="0">
                <a:solidFill>
                  <a:srgbClr val="F4F6F8"/>
                </a:solidFill>
              </a:rPr>
              <a:t>11</a:t>
            </a:r>
          </a:p>
        </p:txBody>
      </p:sp>
      <p:sp>
        <p:nvSpPr>
          <p:cNvPr id="394" name="ColH1"/>
          <p:cNvSpPr>
            <a:spLocks noGrp="1"/>
          </p:cNvSpPr>
          <p:nvPr/>
        </p:nvSpPr>
        <p:spPr>
          <a:xfrm>
            <a:off x="304800" y="1066667"/>
            <a:ext cx="3860800" cy="4064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lIns="182880" anchor="ctr"/>
          <a:lstStyle/>
          <a:p>
            <a:pPr algn="l">
              <a:buNone/>
            </a:pPr>
            <a:r>
              <a:rPr lang="en-US" sz="2133" b="1" dirty="0">
                <a:solidFill>
                  <a:srgbClr val="F4F6F8"/>
                </a:solidFill>
              </a:rPr>
              <a:t>⚠ Common Resistance</a:t>
            </a:r>
          </a:p>
        </p:txBody>
      </p:sp>
      <p:sp>
        <p:nvSpPr>
          <p:cNvPr id="395" name="ColH2"/>
          <p:cNvSpPr>
            <a:spLocks noGrp="1"/>
          </p:cNvSpPr>
          <p:nvPr/>
        </p:nvSpPr>
        <p:spPr>
          <a:xfrm>
            <a:off x="4368800" y="1066667"/>
            <a:ext cx="3860800" cy="406400"/>
          </a:xfrm>
          <a:prstGeom prst="rect">
            <a:avLst/>
          </a:prstGeom>
          <a:solidFill>
            <a:srgbClr val="16213E"/>
          </a:solidFill>
          <a:ln w="9525">
            <a:solidFill>
              <a:srgbClr val="E94560"/>
            </a:solidFill>
          </a:ln>
        </p:spPr>
        <p:txBody>
          <a:bodyPr lIns="182880" anchor="ctr"/>
          <a:lstStyle/>
          <a:p>
            <a:pPr algn="l">
              <a:buNone/>
            </a:pPr>
            <a:r>
              <a:rPr lang="en-US" sz="2133" b="1" dirty="0">
                <a:solidFill>
                  <a:srgbClr val="A0AEC0"/>
                </a:solidFill>
              </a:rPr>
              <a:t>Root Cause of Resistance</a:t>
            </a:r>
          </a:p>
        </p:txBody>
      </p:sp>
      <p:sp>
        <p:nvSpPr>
          <p:cNvPr id="396" name="ColH3"/>
          <p:cNvSpPr>
            <a:spLocks noGrp="1"/>
          </p:cNvSpPr>
          <p:nvPr/>
        </p:nvSpPr>
        <p:spPr>
          <a:xfrm>
            <a:off x="8432800" y="1066667"/>
            <a:ext cx="3454400" cy="406400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 lIns="182880" anchor="ctr"/>
          <a:lstStyle/>
          <a:p>
            <a:pPr algn="l">
              <a:buNone/>
            </a:pPr>
            <a:r>
              <a:rPr lang="en-US" sz="2133" b="1" dirty="0">
                <a:solidFill>
                  <a:srgbClr val="1A1A2E"/>
                </a:solidFill>
              </a:rPr>
              <a:t>✓ Effective Response</a:t>
            </a:r>
          </a:p>
        </p:txBody>
      </p:sp>
      <p:sp>
        <p:nvSpPr>
          <p:cNvPr id="400" name="R0C1"/>
          <p:cNvSpPr>
            <a:spLocks noGrp="1"/>
          </p:cNvSpPr>
          <p:nvPr/>
        </p:nvSpPr>
        <p:spPr>
          <a:xfrm>
            <a:off x="304800" y="1524000"/>
            <a:ext cx="3860800" cy="457200"/>
          </a:xfrm>
          <a:prstGeom prst="rect">
            <a:avLst/>
          </a:prstGeom>
          <a:solidFill>
            <a:srgbClr val="16213E"/>
          </a:solidFill>
          <a:ln w="9525">
            <a:solidFill>
              <a:srgbClr val="E94560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i="1" dirty="0">
                <a:solidFill>
                  <a:srgbClr val="F4F6F8"/>
                </a:solidFill>
              </a:rPr>
              <a:t>"We've always done it this way"</a:t>
            </a:r>
          </a:p>
        </p:txBody>
      </p:sp>
      <p:sp>
        <p:nvSpPr>
          <p:cNvPr id="401" name="R0C2"/>
          <p:cNvSpPr>
            <a:spLocks noGrp="1"/>
          </p:cNvSpPr>
          <p:nvPr/>
        </p:nvSpPr>
        <p:spPr>
          <a:xfrm>
            <a:off x="4368800" y="1524000"/>
            <a:ext cx="3860800" cy="4572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dirty="0">
                <a:solidFill>
                  <a:srgbClr val="A0AEC0"/>
                </a:solidFill>
              </a:rPr>
              <a:t>Habit, comfort zone, fear of the unknown</a:t>
            </a:r>
          </a:p>
        </p:txBody>
      </p:sp>
      <p:sp>
        <p:nvSpPr>
          <p:cNvPr id="402" name="R0C3"/>
          <p:cNvSpPr>
            <a:spLocks noGrp="1"/>
          </p:cNvSpPr>
          <p:nvPr/>
        </p:nvSpPr>
        <p:spPr>
          <a:xfrm>
            <a:off x="8432800" y="1524000"/>
            <a:ext cx="3454400" cy="457200"/>
          </a:xfrm>
          <a:prstGeom prst="rect">
            <a:avLst/>
          </a:prstGeom>
          <a:solidFill>
            <a:srgbClr val="16213E"/>
          </a:solidFill>
          <a:ln w="9525">
            <a:solidFill>
              <a:srgbClr val="06D6A0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dirty="0">
                <a:solidFill>
                  <a:srgbClr val="D0D8E4"/>
                </a:solidFill>
              </a:rPr>
              <a:t>Start with a small, low-risk pilot. Show results, don't argue.</a:t>
            </a:r>
          </a:p>
        </p:txBody>
      </p:sp>
      <p:sp>
        <p:nvSpPr>
          <p:cNvPr id="403" name="R1C1"/>
          <p:cNvSpPr>
            <a:spLocks noGrp="1"/>
          </p:cNvSpPr>
          <p:nvPr/>
        </p:nvSpPr>
        <p:spPr>
          <a:xfrm>
            <a:off x="304800" y="1981200"/>
            <a:ext cx="3860800" cy="457200"/>
          </a:xfrm>
          <a:prstGeom prst="rect">
            <a:avLst/>
          </a:prstGeom>
          <a:solidFill>
            <a:srgbClr val="1A2744"/>
          </a:solidFill>
          <a:ln w="9525">
            <a:solidFill>
              <a:srgbClr val="E94560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i="1" dirty="0">
                <a:solidFill>
                  <a:srgbClr val="F4F6F8"/>
                </a:solidFill>
              </a:rPr>
              <a:t>"We don't have time for improvement"</a:t>
            </a:r>
          </a:p>
        </p:txBody>
      </p:sp>
      <p:sp>
        <p:nvSpPr>
          <p:cNvPr id="404" name="R1C2"/>
          <p:cNvSpPr>
            <a:spLocks noGrp="1"/>
          </p:cNvSpPr>
          <p:nvPr/>
        </p:nvSpPr>
        <p:spPr>
          <a:xfrm>
            <a:off x="4368800" y="1981200"/>
            <a:ext cx="3860800" cy="457200"/>
          </a:xfrm>
          <a:prstGeom prst="rect">
            <a:avLst/>
          </a:prstGeom>
          <a:solidFill>
            <a:srgbClr val="1A2744"/>
          </a:solidFill>
          <a:ln w="9525">
            <a:solidFill>
              <a:srgbClr val="2D3748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dirty="0">
                <a:solidFill>
                  <a:srgbClr val="A0AEC0"/>
                </a:solidFill>
              </a:rPr>
              <a:t>Improvement seen as extra work, not part of the job</a:t>
            </a:r>
          </a:p>
        </p:txBody>
      </p:sp>
      <p:sp>
        <p:nvSpPr>
          <p:cNvPr id="405" name="R1C3"/>
          <p:cNvSpPr>
            <a:spLocks noGrp="1"/>
          </p:cNvSpPr>
          <p:nvPr/>
        </p:nvSpPr>
        <p:spPr>
          <a:xfrm>
            <a:off x="8432800" y="1981200"/>
            <a:ext cx="3454400" cy="457200"/>
          </a:xfrm>
          <a:prstGeom prst="rect">
            <a:avLst/>
          </a:prstGeom>
          <a:solidFill>
            <a:srgbClr val="1A2744"/>
          </a:solidFill>
          <a:ln w="9525">
            <a:solidFill>
              <a:srgbClr val="06D6A0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dirty="0">
                <a:solidFill>
                  <a:srgbClr val="D0D8E4"/>
                </a:solidFill>
              </a:rPr>
              <a:t>Make improvement part of the daily schedule — 10 min per day.</a:t>
            </a:r>
          </a:p>
        </p:txBody>
      </p:sp>
      <p:sp>
        <p:nvSpPr>
          <p:cNvPr id="406" name="R2C1"/>
          <p:cNvSpPr>
            <a:spLocks noGrp="1"/>
          </p:cNvSpPr>
          <p:nvPr/>
        </p:nvSpPr>
        <p:spPr>
          <a:xfrm>
            <a:off x="304800" y="2438400"/>
            <a:ext cx="3860800" cy="457200"/>
          </a:xfrm>
          <a:prstGeom prst="rect">
            <a:avLst/>
          </a:prstGeom>
          <a:solidFill>
            <a:srgbClr val="16213E"/>
          </a:solidFill>
          <a:ln w="9525">
            <a:solidFill>
              <a:srgbClr val="E94560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i="1" dirty="0">
                <a:solidFill>
                  <a:srgbClr val="F4F6F8"/>
                </a:solidFill>
              </a:rPr>
              <a:t>"Management doesn't really care"</a:t>
            </a:r>
          </a:p>
        </p:txBody>
      </p:sp>
      <p:sp>
        <p:nvSpPr>
          <p:cNvPr id="407" name="R2C2"/>
          <p:cNvSpPr>
            <a:spLocks noGrp="1"/>
          </p:cNvSpPr>
          <p:nvPr/>
        </p:nvSpPr>
        <p:spPr>
          <a:xfrm>
            <a:off x="4368800" y="2438400"/>
            <a:ext cx="3860800" cy="4572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dirty="0">
                <a:solidFill>
                  <a:srgbClr val="A0AEC0"/>
                </a:solidFill>
              </a:rPr>
              <a:t>Past initiatives abandoned without follow-through</a:t>
            </a:r>
          </a:p>
        </p:txBody>
      </p:sp>
      <p:sp>
        <p:nvSpPr>
          <p:cNvPr id="408" name="R2C3"/>
          <p:cNvSpPr>
            <a:spLocks noGrp="1"/>
          </p:cNvSpPr>
          <p:nvPr/>
        </p:nvSpPr>
        <p:spPr>
          <a:xfrm>
            <a:off x="8432800" y="2438400"/>
            <a:ext cx="3454400" cy="457200"/>
          </a:xfrm>
          <a:prstGeom prst="rect">
            <a:avLst/>
          </a:prstGeom>
          <a:solidFill>
            <a:srgbClr val="16213E"/>
          </a:solidFill>
          <a:ln w="9525">
            <a:solidFill>
              <a:srgbClr val="06D6A0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dirty="0">
                <a:solidFill>
                  <a:srgbClr val="D0D8E4"/>
                </a:solidFill>
              </a:rPr>
              <a:t>Leaders must walk the talk — do Gemba, respond to ideas within 24h.</a:t>
            </a:r>
          </a:p>
        </p:txBody>
      </p:sp>
      <p:sp>
        <p:nvSpPr>
          <p:cNvPr id="409" name="R3C1"/>
          <p:cNvSpPr>
            <a:spLocks noGrp="1"/>
          </p:cNvSpPr>
          <p:nvPr/>
        </p:nvSpPr>
        <p:spPr>
          <a:xfrm>
            <a:off x="304800" y="2895600"/>
            <a:ext cx="3860800" cy="457200"/>
          </a:xfrm>
          <a:prstGeom prst="rect">
            <a:avLst/>
          </a:prstGeom>
          <a:solidFill>
            <a:srgbClr val="1A2744"/>
          </a:solidFill>
          <a:ln w="9525">
            <a:solidFill>
              <a:srgbClr val="E94560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i="1" dirty="0">
                <a:solidFill>
                  <a:srgbClr val="F4F6F8"/>
                </a:solidFill>
              </a:rPr>
              <a:t>"My idea was ignored last time"</a:t>
            </a:r>
          </a:p>
        </p:txBody>
      </p:sp>
      <p:sp>
        <p:nvSpPr>
          <p:cNvPr id="410" name="R3C2"/>
          <p:cNvSpPr>
            <a:spLocks noGrp="1"/>
          </p:cNvSpPr>
          <p:nvPr/>
        </p:nvSpPr>
        <p:spPr>
          <a:xfrm>
            <a:off x="4368800" y="2895600"/>
            <a:ext cx="3860800" cy="457200"/>
          </a:xfrm>
          <a:prstGeom prst="rect">
            <a:avLst/>
          </a:prstGeom>
          <a:solidFill>
            <a:srgbClr val="1A2744"/>
          </a:solidFill>
          <a:ln w="9525">
            <a:solidFill>
              <a:srgbClr val="2D3748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dirty="0">
                <a:solidFill>
                  <a:srgbClr val="A0AEC0"/>
                </a:solidFill>
              </a:rPr>
              <a:t>No feedback loop for submitted ideas</a:t>
            </a:r>
          </a:p>
        </p:txBody>
      </p:sp>
      <p:sp>
        <p:nvSpPr>
          <p:cNvPr id="411" name="R3C3"/>
          <p:cNvSpPr>
            <a:spLocks noGrp="1"/>
          </p:cNvSpPr>
          <p:nvPr/>
        </p:nvSpPr>
        <p:spPr>
          <a:xfrm>
            <a:off x="8432800" y="2895600"/>
            <a:ext cx="3454400" cy="457200"/>
          </a:xfrm>
          <a:prstGeom prst="rect">
            <a:avLst/>
          </a:prstGeom>
          <a:solidFill>
            <a:srgbClr val="1A2744"/>
          </a:solidFill>
          <a:ln w="9525">
            <a:solidFill>
              <a:srgbClr val="06D6A0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dirty="0">
                <a:solidFill>
                  <a:srgbClr val="D0D8E4"/>
                </a:solidFill>
              </a:rPr>
              <a:t>Close every idea with a response. Yes or No — always explain why.</a:t>
            </a:r>
          </a:p>
        </p:txBody>
      </p:sp>
      <p:sp>
        <p:nvSpPr>
          <p:cNvPr id="412" name="R4C1"/>
          <p:cNvSpPr>
            <a:spLocks noGrp="1"/>
          </p:cNvSpPr>
          <p:nvPr/>
        </p:nvSpPr>
        <p:spPr>
          <a:xfrm>
            <a:off x="304800" y="3352800"/>
            <a:ext cx="3860800" cy="457200"/>
          </a:xfrm>
          <a:prstGeom prst="rect">
            <a:avLst/>
          </a:prstGeom>
          <a:solidFill>
            <a:srgbClr val="16213E"/>
          </a:solidFill>
          <a:ln w="9525">
            <a:solidFill>
              <a:srgbClr val="E94560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i="1" dirty="0">
                <a:solidFill>
                  <a:srgbClr val="F4F6F8"/>
                </a:solidFill>
              </a:rPr>
              <a:t>"This will cost us jobs"</a:t>
            </a:r>
          </a:p>
        </p:txBody>
      </p:sp>
      <p:sp>
        <p:nvSpPr>
          <p:cNvPr id="413" name="R4C2"/>
          <p:cNvSpPr>
            <a:spLocks noGrp="1"/>
          </p:cNvSpPr>
          <p:nvPr/>
        </p:nvSpPr>
        <p:spPr>
          <a:xfrm>
            <a:off x="4368800" y="3352800"/>
            <a:ext cx="3860800" cy="4572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dirty="0">
                <a:solidFill>
                  <a:srgbClr val="A0AEC0"/>
                </a:solidFill>
              </a:rPr>
              <a:t>Fear of automation / efficiency eliminating roles</a:t>
            </a:r>
          </a:p>
        </p:txBody>
      </p:sp>
      <p:sp>
        <p:nvSpPr>
          <p:cNvPr id="414" name="R4C3"/>
          <p:cNvSpPr>
            <a:spLocks noGrp="1"/>
          </p:cNvSpPr>
          <p:nvPr/>
        </p:nvSpPr>
        <p:spPr>
          <a:xfrm>
            <a:off x="8432800" y="3352800"/>
            <a:ext cx="3454400" cy="457200"/>
          </a:xfrm>
          <a:prstGeom prst="rect">
            <a:avLst/>
          </a:prstGeom>
          <a:solidFill>
            <a:srgbClr val="16213E"/>
          </a:solidFill>
          <a:ln w="9525">
            <a:solidFill>
              <a:srgbClr val="06D6A0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dirty="0">
                <a:solidFill>
                  <a:srgbClr val="D0D8E4"/>
                </a:solidFill>
              </a:rPr>
              <a:t>Communicate clearly: Kaizen finds new work, doesn't eliminate people.</a:t>
            </a:r>
          </a:p>
        </p:txBody>
      </p:sp>
      <p:sp>
        <p:nvSpPr>
          <p:cNvPr id="415" name="R5C1"/>
          <p:cNvSpPr>
            <a:spLocks noGrp="1"/>
          </p:cNvSpPr>
          <p:nvPr/>
        </p:nvSpPr>
        <p:spPr>
          <a:xfrm>
            <a:off x="304800" y="3810000"/>
            <a:ext cx="3860800" cy="457200"/>
          </a:xfrm>
          <a:prstGeom prst="rect">
            <a:avLst/>
          </a:prstGeom>
          <a:solidFill>
            <a:srgbClr val="1A2744"/>
          </a:solidFill>
          <a:ln w="9525">
            <a:solidFill>
              <a:srgbClr val="E94560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i="1" dirty="0">
                <a:solidFill>
                  <a:srgbClr val="F4F6F8"/>
                </a:solidFill>
              </a:rPr>
              <a:t>"Too many changes, too fast"</a:t>
            </a:r>
          </a:p>
        </p:txBody>
      </p:sp>
      <p:sp>
        <p:nvSpPr>
          <p:cNvPr id="416" name="R5C2"/>
          <p:cNvSpPr>
            <a:spLocks noGrp="1"/>
          </p:cNvSpPr>
          <p:nvPr/>
        </p:nvSpPr>
        <p:spPr>
          <a:xfrm>
            <a:off x="4368800" y="3810000"/>
            <a:ext cx="3860800" cy="457200"/>
          </a:xfrm>
          <a:prstGeom prst="rect">
            <a:avLst/>
          </a:prstGeom>
          <a:solidFill>
            <a:srgbClr val="1A2744"/>
          </a:solidFill>
          <a:ln w="9525">
            <a:solidFill>
              <a:srgbClr val="2D3748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dirty="0">
                <a:solidFill>
                  <a:srgbClr val="A0AEC0"/>
                </a:solidFill>
              </a:rPr>
              <a:t>Change fatigue from too many concurrent initiatives</a:t>
            </a:r>
          </a:p>
        </p:txBody>
      </p:sp>
      <p:sp>
        <p:nvSpPr>
          <p:cNvPr id="417" name="R5C3"/>
          <p:cNvSpPr>
            <a:spLocks noGrp="1"/>
          </p:cNvSpPr>
          <p:nvPr/>
        </p:nvSpPr>
        <p:spPr>
          <a:xfrm>
            <a:off x="8432800" y="3810000"/>
            <a:ext cx="3454400" cy="457200"/>
          </a:xfrm>
          <a:prstGeom prst="rect">
            <a:avLst/>
          </a:prstGeom>
          <a:solidFill>
            <a:srgbClr val="1A2744"/>
          </a:solidFill>
          <a:ln w="9525">
            <a:solidFill>
              <a:srgbClr val="06D6A0"/>
            </a:solidFill>
          </a:ln>
        </p:spPr>
        <p:txBody>
          <a:bodyPr lIns="114300" rIns="114300" anchor="ctr"/>
          <a:lstStyle/>
          <a:p>
            <a:pPr algn="l">
              <a:buNone/>
            </a:pPr>
            <a:r>
              <a:rPr lang="en-US" sz="1467" dirty="0">
                <a:solidFill>
                  <a:srgbClr val="D0D8E4"/>
                </a:solidFill>
              </a:rPr>
              <a:t>Focus on one improvement at a time. Sequence, don't pile on.</a:t>
            </a:r>
          </a:p>
        </p:txBody>
      </p:sp>
      <p:sp>
        <p:nvSpPr>
          <p:cNvPr id="430" name="Insight"/>
          <p:cNvSpPr>
            <a:spLocks noGrp="1"/>
          </p:cNvSpPr>
          <p:nvPr/>
        </p:nvSpPr>
        <p:spPr>
          <a:xfrm>
            <a:off x="304800" y="4317600"/>
            <a:ext cx="11582400" cy="2235200"/>
          </a:xfrm>
          <a:prstGeom prst="rect">
            <a:avLst/>
          </a:prstGeom>
          <a:solidFill>
            <a:srgbClr val="0F3460"/>
          </a:solidFill>
          <a:ln w="9525">
            <a:solidFill>
              <a:srgbClr val="F5A623"/>
            </a:solidFill>
          </a:ln>
        </p:spPr>
        <p:txBody>
          <a:bodyPr lIns="228600" tIns="152400" rIns="228600" anchor="t"/>
          <a:lstStyle/>
          <a:p>
            <a:pPr algn="l">
              <a:buNone/>
            </a:pPr>
            <a:r>
              <a:rPr lang="en-US" sz="2133" b="1" dirty="0">
                <a:solidFill>
                  <a:srgbClr val="F5A623"/>
                </a:solidFill>
              </a:rPr>
              <a:t>The Resistance Paradox</a:t>
            </a:r>
          </a:p>
          <a:p>
            <a:pPr marL="342900" indent="-342900" algn="l">
              <a:buFont typeface="Arial"/>
              <a:buChar char="•"/>
            </a:pPr>
            <a:r>
              <a:rPr lang="en-US" sz="1733" dirty="0">
                <a:solidFill>
                  <a:srgbClr val="D0D8E4"/>
                </a:solidFill>
              </a:rPr>
              <a:t>People don't resist change — they resist </a:t>
            </a:r>
            <a:r>
              <a:rPr lang="en-US" sz="1733" b="1" dirty="0">
                <a:solidFill>
                  <a:srgbClr val="F4F6F8"/>
                </a:solidFill>
              </a:rPr>
              <a:t>being changed.</a:t>
            </a:r>
            <a:r>
              <a:rPr lang="en-US" sz="1733" dirty="0">
                <a:solidFill>
                  <a:srgbClr val="D0D8E4"/>
                </a:solidFill>
              </a:rPr>
              <a:t> Involve them in the solution.</a:t>
            </a:r>
          </a:p>
          <a:p>
            <a:pPr marL="342900" indent="-342900" algn="l">
              <a:buFont typeface="Arial"/>
              <a:buChar char="•"/>
            </a:pPr>
            <a:r>
              <a:rPr lang="en-US" sz="1733" dirty="0">
                <a:solidFill>
                  <a:srgbClr val="D0D8E4"/>
                </a:solidFill>
              </a:rPr>
              <a:t>Leaders often cause the most resistance through </a:t>
            </a:r>
            <a:r>
              <a:rPr lang="en-US" sz="1733" b="1" dirty="0">
                <a:solidFill>
                  <a:srgbClr val="F4F6F8"/>
                </a:solidFill>
              </a:rPr>
              <a:t>inconsistency, impatience, and abandoning past initiatives.</a:t>
            </a:r>
          </a:p>
          <a:p>
            <a:pPr marL="342900" indent="-342900" algn="l">
              <a:buFont typeface="Arial"/>
              <a:buChar char="•"/>
            </a:pPr>
            <a:r>
              <a:rPr lang="en-US" sz="1733" dirty="0">
                <a:solidFill>
                  <a:srgbClr val="D0D8E4"/>
                </a:solidFill>
              </a:rPr>
              <a:t>The cure for resistance is </a:t>
            </a:r>
            <a:r>
              <a:rPr lang="en-US" sz="1733" b="1" dirty="0">
                <a:solidFill>
                  <a:srgbClr val="F5A623"/>
                </a:solidFill>
              </a:rPr>
              <a:t>early wins, visible results, and sustained leadership commitment.</a:t>
            </a:r>
          </a:p>
        </p:txBody>
      </p:sp>
    </p:spTree>
    <p:extLst>
      <p:ext uri="{BB962C8B-B14F-4D97-AF65-F5344CB8AC3E}">
        <p14:creationId xmlns:p14="http://schemas.microsoft.com/office/powerpoint/2010/main" val="1390231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441" name="TBar"/>
          <p:cNvSpPr>
            <a:spLocks noGrp="1"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442" name="Title"/>
          <p:cNvSpPr>
            <a:spLocks noGrp="1"/>
          </p:cNvSpPr>
          <p:nvPr/>
        </p:nvSpPr>
        <p:spPr>
          <a:xfrm>
            <a:off x="304800" y="101600"/>
            <a:ext cx="10160000" cy="711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4000" b="1" dirty="0">
                <a:solidFill>
                  <a:srgbClr val="F4F6F8"/>
                </a:solidFill>
              </a:rPr>
              <a:t>Measuring Kaizen: What Gets Measured Gets Improved</a:t>
            </a:r>
          </a:p>
        </p:txBody>
      </p:sp>
      <p:sp>
        <p:nvSpPr>
          <p:cNvPr id="443" name="Num"/>
          <p:cNvSpPr>
            <a:spLocks noGrp="1"/>
          </p:cNvSpPr>
          <p:nvPr/>
        </p:nvSpPr>
        <p:spPr>
          <a:xfrm>
            <a:off x="11582400" y="203200"/>
            <a:ext cx="609600" cy="508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133" b="1" dirty="0">
                <a:solidFill>
                  <a:srgbClr val="F4F6F8"/>
                </a:solidFill>
              </a:rPr>
              <a:t>12</a:t>
            </a:r>
          </a:p>
        </p:txBody>
      </p:sp>
      <p:sp>
        <p:nvSpPr>
          <p:cNvPr id="444" name="LeadHdr"/>
          <p:cNvSpPr>
            <a:spLocks noGrp="1"/>
          </p:cNvSpPr>
          <p:nvPr/>
        </p:nvSpPr>
        <p:spPr>
          <a:xfrm>
            <a:off x="304800" y="1066667"/>
            <a:ext cx="5486400" cy="506667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 lIns="182880" anchor="ctr"/>
          <a:lstStyle/>
          <a:p>
            <a:pPr algn="l">
              <a:buNone/>
            </a:pPr>
            <a:r>
              <a:rPr lang="en-US" sz="2400" b="1" dirty="0">
                <a:solidFill>
                  <a:srgbClr val="1A1A2E"/>
                </a:solidFill>
              </a:rPr>
              <a:t>▲ LEADING Indicators (Activity)</a:t>
            </a:r>
          </a:p>
        </p:txBody>
      </p:sp>
      <p:sp>
        <p:nvSpPr>
          <p:cNvPr id="445" name="LagHdr"/>
          <p:cNvSpPr>
            <a:spLocks noGrp="1"/>
          </p:cNvSpPr>
          <p:nvPr/>
        </p:nvSpPr>
        <p:spPr>
          <a:xfrm>
            <a:off x="6095200" y="1066667"/>
            <a:ext cx="5791200" cy="506667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lIns="182880" anchor="ctr"/>
          <a:lstStyle/>
          <a:p>
            <a:pPr algn="l">
              <a:buNone/>
            </a:pPr>
            <a:r>
              <a:rPr lang="en-US" sz="2400" b="1" dirty="0">
                <a:solidFill>
                  <a:srgbClr val="1A1A2E"/>
                </a:solidFill>
              </a:rPr>
              <a:t>▼ LAGGING Indicators (Results)</a:t>
            </a:r>
          </a:p>
        </p:txBody>
      </p:sp>
      <p:sp>
        <p:nvSpPr>
          <p:cNvPr id="446" name="LeadList"/>
          <p:cNvSpPr>
            <a:spLocks noGrp="1"/>
          </p:cNvSpPr>
          <p:nvPr/>
        </p:nvSpPr>
        <p:spPr>
          <a:xfrm>
            <a:off x="304800" y="1625600"/>
            <a:ext cx="5486400" cy="3860800"/>
          </a:xfrm>
          <a:prstGeom prst="rect">
            <a:avLst/>
          </a:prstGeom>
          <a:solidFill>
            <a:srgbClr val="16213E"/>
          </a:solidFill>
          <a:ln w="9525">
            <a:solidFill>
              <a:srgbClr val="06D6A0"/>
            </a:solidFill>
          </a:ln>
        </p:spPr>
        <p:txBody>
          <a:bodyPr lIns="114300" tIns="114300" rIns="114300" anchor="t"/>
          <a:lstStyle/>
          <a:p>
            <a:pPr marL="228600" indent="-228600" algn="l">
              <a:buFont typeface="Arial"/>
              <a:buChar char="■"/>
            </a:pPr>
            <a:r>
              <a:rPr lang="en-US" sz="1600" dirty="0">
                <a:solidFill>
                  <a:srgbClr val="D0D8E4"/>
                </a:solidFill>
              </a:rPr>
              <a:t>Number of improvement ideas submitted / week</a:t>
            </a:r>
          </a:p>
          <a:p>
            <a:pPr marL="228600" indent="-228600" algn="l">
              <a:buFont typeface="Arial"/>
              <a:buChar char="■"/>
            </a:pPr>
            <a:r>
              <a:rPr lang="en-US" sz="1600" dirty="0">
                <a:solidFill>
                  <a:srgbClr val="D0D8E4"/>
                </a:solidFill>
              </a:rPr>
              <a:t>% of team members who submitted at least 1 idea this month</a:t>
            </a:r>
          </a:p>
          <a:p>
            <a:pPr marL="228600" indent="-228600" algn="l">
              <a:buFont typeface="Arial"/>
              <a:buChar char="■"/>
            </a:pPr>
            <a:r>
              <a:rPr lang="en-US" sz="1600" dirty="0">
                <a:solidFill>
                  <a:srgbClr val="D0D8E4"/>
                </a:solidFill>
              </a:rPr>
              <a:t>Number of Kaizen boards updated within 24h</a:t>
            </a:r>
          </a:p>
          <a:p>
            <a:pPr marL="228600" indent="-228600" algn="l">
              <a:buFont typeface="Arial"/>
              <a:buChar char="■"/>
            </a:pPr>
            <a:r>
              <a:rPr lang="en-US" sz="1600" dirty="0">
                <a:solidFill>
                  <a:srgbClr val="D0D8E4"/>
                </a:solidFill>
              </a:rPr>
              <a:t>Gemba walks completed by leadership per week</a:t>
            </a:r>
          </a:p>
          <a:p>
            <a:pPr marL="228600" indent="-228600" algn="l">
              <a:buFont typeface="Arial"/>
              <a:buChar char="■"/>
            </a:pPr>
            <a:r>
              <a:rPr lang="en-US" sz="1600" dirty="0">
                <a:solidFill>
                  <a:srgbClr val="D0D8E4"/>
                </a:solidFill>
              </a:rPr>
              <a:t>% of PDCA cycles completed (vs. started)</a:t>
            </a:r>
          </a:p>
          <a:p>
            <a:pPr marL="228600" indent="-228600" algn="l">
              <a:buFont typeface="Arial"/>
              <a:buChar char="■"/>
            </a:pPr>
            <a:r>
              <a:rPr lang="en-US" sz="1600" dirty="0">
                <a:solidFill>
                  <a:srgbClr val="D0D8E4"/>
                </a:solidFill>
              </a:rPr>
              <a:t>Time from problem identification to first action</a:t>
            </a:r>
          </a:p>
          <a:p>
            <a:pPr marL="228600" indent="-228600" algn="l">
              <a:buFont typeface="Arial"/>
              <a:buChar char="■"/>
            </a:pPr>
            <a:r>
              <a:rPr lang="en-US" sz="1600" dirty="0">
                <a:solidFill>
                  <a:srgbClr val="D0D8E4"/>
                </a:solidFill>
              </a:rPr>
              <a:t>Number of 5S audits completed on schedule</a:t>
            </a:r>
          </a:p>
        </p:txBody>
      </p:sp>
      <p:sp>
        <p:nvSpPr>
          <p:cNvPr id="447" name="LagList"/>
          <p:cNvSpPr>
            <a:spLocks noGrp="1"/>
          </p:cNvSpPr>
          <p:nvPr/>
        </p:nvSpPr>
        <p:spPr>
          <a:xfrm>
            <a:off x="6095200" y="1625600"/>
            <a:ext cx="5791200" cy="3860800"/>
          </a:xfrm>
          <a:prstGeom prst="rect">
            <a:avLst/>
          </a:prstGeom>
          <a:solidFill>
            <a:srgbClr val="16213E"/>
          </a:solidFill>
          <a:ln w="9525">
            <a:solidFill>
              <a:srgbClr val="F5A623"/>
            </a:solidFill>
          </a:ln>
        </p:spPr>
        <p:txBody>
          <a:bodyPr lIns="114300" tIns="114300" rIns="114300" anchor="t"/>
          <a:lstStyle/>
          <a:p>
            <a:pPr marL="228600" indent="-228600" algn="l">
              <a:buFont typeface="Arial"/>
              <a:buChar char="■"/>
            </a:pPr>
            <a:r>
              <a:rPr lang="en-US" sz="1600" dirty="0">
                <a:solidFill>
                  <a:srgbClr val="D0D8E4"/>
                </a:solidFill>
              </a:rPr>
              <a:t>Overall Equipment Effectiveness (OEE)</a:t>
            </a:r>
          </a:p>
          <a:p>
            <a:pPr marL="228600" indent="-228600" algn="l">
              <a:buFont typeface="Arial"/>
              <a:buChar char="■"/>
            </a:pPr>
            <a:r>
              <a:rPr lang="en-US" sz="1600" dirty="0">
                <a:solidFill>
                  <a:srgbClr val="D0D8E4"/>
                </a:solidFill>
              </a:rPr>
              <a:t>Defects Per Million Opportunities (DPMO)</a:t>
            </a:r>
          </a:p>
          <a:p>
            <a:pPr marL="228600" indent="-228600" algn="l">
              <a:buFont typeface="Arial"/>
              <a:buChar char="■"/>
            </a:pPr>
            <a:r>
              <a:rPr lang="en-US" sz="1600" dirty="0">
                <a:solidFill>
                  <a:srgbClr val="D0D8E4"/>
                </a:solidFill>
              </a:rPr>
              <a:t>Cycle time / lead time reduction (%)</a:t>
            </a:r>
          </a:p>
          <a:p>
            <a:pPr marL="228600" indent="-228600" algn="l">
              <a:buFont typeface="Arial"/>
              <a:buChar char="■"/>
            </a:pPr>
            <a:r>
              <a:rPr lang="en-US" sz="1600" dirty="0">
                <a:solidFill>
                  <a:srgbClr val="D0D8E4"/>
                </a:solidFill>
              </a:rPr>
              <a:t>On-time delivery performance</a:t>
            </a:r>
          </a:p>
          <a:p>
            <a:pPr marL="228600" indent="-228600" algn="l">
              <a:buFont typeface="Arial"/>
              <a:buChar char="■"/>
            </a:pPr>
            <a:r>
              <a:rPr lang="en-US" sz="1600" dirty="0">
                <a:solidFill>
                  <a:srgbClr val="D0D8E4"/>
                </a:solidFill>
              </a:rPr>
              <a:t>Employee engagement / satisfaction scores</a:t>
            </a:r>
          </a:p>
          <a:p>
            <a:pPr marL="228600" indent="-228600" algn="l">
              <a:buFont typeface="Arial"/>
              <a:buChar char="■"/>
            </a:pPr>
            <a:r>
              <a:rPr lang="en-US" sz="1600" dirty="0">
                <a:solidFill>
                  <a:srgbClr val="D0D8E4"/>
                </a:solidFill>
              </a:rPr>
              <a:t>Safety incidents per 100k hours</a:t>
            </a:r>
          </a:p>
          <a:p>
            <a:pPr marL="228600" indent="-228600" algn="l">
              <a:buFont typeface="Arial"/>
              <a:buChar char="■"/>
            </a:pPr>
            <a:r>
              <a:rPr lang="en-US" sz="1600" dirty="0">
                <a:solidFill>
                  <a:srgbClr val="D0D8E4"/>
                </a:solidFill>
              </a:rPr>
              <a:t>Cost of quality (scrap, rework, warranty)</a:t>
            </a:r>
          </a:p>
        </p:txBody>
      </p:sp>
      <p:sp>
        <p:nvSpPr>
          <p:cNvPr id="448" name="Insight"/>
          <p:cNvSpPr>
            <a:spLocks noGrp="1"/>
          </p:cNvSpPr>
          <p:nvPr/>
        </p:nvSpPr>
        <p:spPr>
          <a:xfrm>
            <a:off x="304800" y="5638933"/>
            <a:ext cx="11582400" cy="914400"/>
          </a:xfrm>
          <a:prstGeom prst="rect">
            <a:avLst/>
          </a:prstGeom>
          <a:solidFill>
            <a:srgbClr val="0F3460"/>
          </a:solidFill>
          <a:ln w="9525">
            <a:solidFill>
              <a:srgbClr val="F5A623"/>
            </a:solidFill>
          </a:ln>
        </p:spPr>
        <p:txBody>
          <a:bodyPr lIns="228600" rIns="228600" anchor="ctr"/>
          <a:lstStyle/>
          <a:p>
            <a:pPr algn="l">
              <a:buNone/>
            </a:pPr>
            <a:r>
              <a:rPr lang="en-US" sz="1867" b="1" dirty="0">
                <a:solidFill>
                  <a:srgbClr val="F5A623"/>
                </a:solidFill>
              </a:rPr>
              <a:t>⚡ Measurement Rule: </a:t>
            </a:r>
            <a:r>
              <a:rPr lang="en-US" sz="1733" dirty="0">
                <a:solidFill>
                  <a:srgbClr val="D0D8E4"/>
                </a:solidFill>
              </a:rPr>
              <a:t>Track leading indicators to manage the </a:t>
            </a:r>
            <a:r>
              <a:rPr lang="en-US" sz="1733" b="1" dirty="0">
                <a:solidFill>
                  <a:srgbClr val="F4F6F8"/>
                </a:solidFill>
              </a:rPr>
              <a:t>behavior </a:t>
            </a:r>
            <a:r>
              <a:rPr lang="en-US" sz="1733" dirty="0">
                <a:solidFill>
                  <a:srgbClr val="D0D8E4"/>
                </a:solidFill>
              </a:rPr>
              <a:t>that drives results. Lagging indicators confirm the outcome — but they come too late to steer. Start with activity, grow into results.</a:t>
            </a:r>
          </a:p>
        </p:txBody>
      </p:sp>
    </p:spTree>
    <p:extLst>
      <p:ext uri="{BB962C8B-B14F-4D97-AF65-F5344CB8AC3E}">
        <p14:creationId xmlns:p14="http://schemas.microsoft.com/office/powerpoint/2010/main" val="334114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461" name="TBar"/>
          <p:cNvSpPr>
            <a:spLocks noGrp="1"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462" name="Title"/>
          <p:cNvSpPr>
            <a:spLocks noGrp="1"/>
          </p:cNvSpPr>
          <p:nvPr/>
        </p:nvSpPr>
        <p:spPr>
          <a:xfrm>
            <a:off x="304800" y="101600"/>
            <a:ext cx="10160000" cy="711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4000" b="1" dirty="0">
                <a:solidFill>
                  <a:srgbClr val="F4F6F8"/>
                </a:solidFill>
              </a:rPr>
              <a:t>Case Study: Kaizen in Action</a:t>
            </a:r>
          </a:p>
        </p:txBody>
      </p:sp>
      <p:sp>
        <p:nvSpPr>
          <p:cNvPr id="463" name="Num"/>
          <p:cNvSpPr>
            <a:spLocks noGrp="1"/>
          </p:cNvSpPr>
          <p:nvPr/>
        </p:nvSpPr>
        <p:spPr>
          <a:xfrm>
            <a:off x="11582400" y="203200"/>
            <a:ext cx="609600" cy="5080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133" b="1" dirty="0">
                <a:solidFill>
                  <a:srgbClr val="1A1A2E"/>
                </a:solidFill>
              </a:rPr>
              <a:t>13</a:t>
            </a:r>
          </a:p>
        </p:txBody>
      </p:sp>
      <p:sp>
        <p:nvSpPr>
          <p:cNvPr id="464" name="Scenario"/>
          <p:cNvSpPr>
            <a:spLocks noGrp="1"/>
          </p:cNvSpPr>
          <p:nvPr/>
        </p:nvSpPr>
        <p:spPr>
          <a:xfrm>
            <a:off x="304800" y="1066800"/>
            <a:ext cx="11582400" cy="457200"/>
          </a:xfrm>
          <a:prstGeom prst="rect">
            <a:avLst/>
          </a:prstGeom>
          <a:solidFill>
            <a:srgbClr val="16213E"/>
          </a:solidFill>
          <a:ln w="9525">
            <a:solidFill>
              <a:srgbClr val="F5A623"/>
            </a:solidFill>
          </a:ln>
        </p:spPr>
        <p:txBody>
          <a:bodyPr lIns="228600" anchor="ctr"/>
          <a:lstStyle/>
          <a:p>
            <a:pPr algn="l">
              <a:buNone/>
            </a:pPr>
            <a:r>
              <a:rPr lang="en-US" sz="1867" b="1" dirty="0">
                <a:solidFill>
                  <a:srgbClr val="F5A623"/>
                </a:solidFill>
              </a:rPr>
              <a:t>Scenario: </a:t>
            </a:r>
            <a:r>
              <a:rPr lang="en-US" sz="1867" dirty="0">
                <a:solidFill>
                  <a:srgbClr val="D0D8E4"/>
                </a:solidFill>
              </a:rPr>
              <a:t>Assembly line at a mid-size manufacturer — high defect rate causing costly rework and missed shipments</a:t>
            </a:r>
          </a:p>
        </p:txBody>
      </p:sp>
      <p:sp>
        <p:nvSpPr>
          <p:cNvPr id="465" name="BeforeHdr"/>
          <p:cNvSpPr>
            <a:spLocks noGrp="1"/>
          </p:cNvSpPr>
          <p:nvPr/>
        </p:nvSpPr>
        <p:spPr>
          <a:xfrm>
            <a:off x="304800" y="1625600"/>
            <a:ext cx="5638800" cy="5080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400" b="1" dirty="0">
                <a:solidFill>
                  <a:srgbClr val="F4F6F8"/>
                </a:solidFill>
              </a:rPr>
              <a:t>BEFORE KAIZEN</a:t>
            </a:r>
          </a:p>
        </p:txBody>
      </p:sp>
      <p:sp>
        <p:nvSpPr>
          <p:cNvPr id="466" name="BeforeList"/>
          <p:cNvSpPr>
            <a:spLocks noGrp="1"/>
          </p:cNvSpPr>
          <p:nvPr/>
        </p:nvSpPr>
        <p:spPr>
          <a:xfrm>
            <a:off x="304800" y="2235200"/>
            <a:ext cx="5638800" cy="3403600"/>
          </a:xfrm>
          <a:prstGeom prst="rect">
            <a:avLst/>
          </a:prstGeom>
          <a:solidFill>
            <a:srgbClr val="16213E"/>
          </a:solidFill>
          <a:ln w="9525">
            <a:solidFill>
              <a:srgbClr val="E94560"/>
            </a:solidFill>
          </a:ln>
        </p:spPr>
        <p:txBody>
          <a:bodyPr lIns="114300" tIns="114300" rIns="114300" anchor="t"/>
          <a:lstStyle/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Defect rate: 4.2% — accepted as 'normal'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Workers instructed to 'keep the line moving' — defects passed down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Rework station at end of line handled ~200 units/day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Root causes of defects unknown — 'random' quality problems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No mechanism for workers to flag issues or suggest fixes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Supervisors blamed operators when defects spiked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Monthly quality report reviewed by managers — no frontline visibility</a:t>
            </a:r>
          </a:p>
        </p:txBody>
      </p:sp>
      <p:sp>
        <p:nvSpPr>
          <p:cNvPr id="467" name="AfterHdr"/>
          <p:cNvSpPr>
            <a:spLocks noGrp="1"/>
          </p:cNvSpPr>
          <p:nvPr/>
        </p:nvSpPr>
        <p:spPr>
          <a:xfrm>
            <a:off x="6248400" y="1625600"/>
            <a:ext cx="5638800" cy="508000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400" b="1" dirty="0">
                <a:solidFill>
                  <a:srgbClr val="1A1A2E"/>
                </a:solidFill>
              </a:rPr>
              <a:t>AFTER 90 DAYS OF KAIZEN</a:t>
            </a:r>
          </a:p>
        </p:txBody>
      </p:sp>
      <p:sp>
        <p:nvSpPr>
          <p:cNvPr id="468" name="AfterList"/>
          <p:cNvSpPr>
            <a:spLocks noGrp="1"/>
          </p:cNvSpPr>
          <p:nvPr/>
        </p:nvSpPr>
        <p:spPr>
          <a:xfrm>
            <a:off x="6248400" y="2235200"/>
            <a:ext cx="5638800" cy="3403600"/>
          </a:xfrm>
          <a:prstGeom prst="rect">
            <a:avLst/>
          </a:prstGeom>
          <a:solidFill>
            <a:srgbClr val="16213E"/>
          </a:solidFill>
          <a:ln w="9525">
            <a:solidFill>
              <a:srgbClr val="06D6A0"/>
            </a:solidFill>
          </a:ln>
        </p:spPr>
        <p:txBody>
          <a:bodyPr lIns="114300" tIns="114300" rIns="114300" anchor="t"/>
          <a:lstStyle/>
          <a:p>
            <a:pPr marL="228600" indent="-228600" algn="l">
              <a:buFont typeface="Arial"/>
              <a:buChar char="✓"/>
            </a:pPr>
            <a:r>
              <a:rPr lang="en-US" sz="1600" dirty="0">
                <a:solidFill>
                  <a:srgbClr val="D0D8E4"/>
                </a:solidFill>
              </a:rPr>
              <a:t>Defect rate: 0.8% — 81% reduction</a:t>
            </a:r>
          </a:p>
          <a:p>
            <a:pPr marL="228600" indent="-228600" algn="l">
              <a:buFont typeface="Arial"/>
              <a:buChar char="✓"/>
            </a:pPr>
            <a:r>
              <a:rPr lang="en-US" sz="1600" dirty="0">
                <a:solidFill>
                  <a:srgbClr val="D0D8E4"/>
                </a:solidFill>
              </a:rPr>
              <a:t>Daily huddles introduced: team reviews defect type + count each morning</a:t>
            </a:r>
          </a:p>
          <a:p>
            <a:pPr marL="228600" indent="-228600" algn="l">
              <a:buFont typeface="Arial"/>
              <a:buChar char="✓"/>
            </a:pPr>
            <a:r>
              <a:rPr lang="en-US" sz="1600" dirty="0">
                <a:solidFill>
                  <a:srgbClr val="D0D8E4"/>
                </a:solidFill>
              </a:rPr>
              <a:t>Workers given Andon authority — pull cord to stop line on defect</a:t>
            </a:r>
          </a:p>
          <a:p>
            <a:pPr marL="228600" indent="-228600" algn="l">
              <a:buFont typeface="Arial"/>
              <a:buChar char="✓"/>
            </a:pPr>
            <a:r>
              <a:rPr lang="en-US" sz="1600" dirty="0">
                <a:solidFill>
                  <a:srgbClr val="D0D8E4"/>
                </a:solidFill>
              </a:rPr>
              <a:t>5 root causes identified via 5-Why analysis in first 2 weeks</a:t>
            </a:r>
          </a:p>
          <a:p>
            <a:pPr marL="228600" indent="-228600" algn="l">
              <a:buFont typeface="Arial"/>
              <a:buChar char="✓"/>
            </a:pPr>
            <a:r>
              <a:rPr lang="en-US" sz="1600" dirty="0">
                <a:solidFill>
                  <a:srgbClr val="D0D8E4"/>
                </a:solidFill>
              </a:rPr>
              <a:t>Kaizen board: 23 ideas submitted, 19 implemented in 90 days</a:t>
            </a:r>
          </a:p>
          <a:p>
            <a:pPr marL="228600" indent="-228600" algn="l">
              <a:buFont typeface="Arial"/>
              <a:buChar char="✓"/>
            </a:pPr>
            <a:r>
              <a:rPr lang="en-US" sz="1600" dirty="0">
                <a:solidFill>
                  <a:srgbClr val="D0D8E4"/>
                </a:solidFill>
              </a:rPr>
              <a:t>Rework station reduced to ~30 units/day — staff redeployed to value work</a:t>
            </a:r>
          </a:p>
          <a:p>
            <a:pPr marL="228600" indent="-228600" algn="l">
              <a:buFont typeface="Arial"/>
              <a:buChar char="✓"/>
            </a:pPr>
            <a:r>
              <a:rPr lang="en-US" sz="1600" dirty="0">
                <a:solidFill>
                  <a:srgbClr val="D0D8E4"/>
                </a:solidFill>
              </a:rPr>
              <a:t>Team satisfaction scores up 34% — 'I feel like my opinion matters now'</a:t>
            </a:r>
          </a:p>
        </p:txBody>
      </p:sp>
      <p:sp>
        <p:nvSpPr>
          <p:cNvPr id="469" name="Lesson"/>
          <p:cNvSpPr>
            <a:spLocks noGrp="1"/>
          </p:cNvSpPr>
          <p:nvPr/>
        </p:nvSpPr>
        <p:spPr>
          <a:xfrm>
            <a:off x="304800" y="5791200"/>
            <a:ext cx="11582400" cy="762000"/>
          </a:xfrm>
          <a:prstGeom prst="rect">
            <a:avLst/>
          </a:prstGeom>
          <a:solidFill>
            <a:srgbClr val="0F3460"/>
          </a:solidFill>
          <a:ln w="9525">
            <a:solidFill>
              <a:srgbClr val="00B4D8"/>
            </a:solidFill>
          </a:ln>
        </p:spPr>
        <p:txBody>
          <a:bodyPr lIns="228600" rIns="228600" anchor="ctr"/>
          <a:lstStyle/>
          <a:p>
            <a:pPr algn="l">
              <a:buNone/>
            </a:pPr>
            <a:r>
              <a:rPr lang="en-US" sz="1867" b="1" dirty="0">
                <a:solidFill>
                  <a:srgbClr val="00B4D8"/>
                </a:solidFill>
              </a:rPr>
              <a:t>Key Lesson: </a:t>
            </a:r>
            <a:r>
              <a:rPr lang="en-US" sz="1733" dirty="0">
                <a:solidFill>
                  <a:srgbClr val="D0D8E4"/>
                </a:solidFill>
              </a:rPr>
              <a:t>No consultant was hired. No new equipment was purchased. The improvement came from the people who do the work — given the permission, tools, and structure to improve it.</a:t>
            </a:r>
          </a:p>
        </p:txBody>
      </p:sp>
    </p:spTree>
    <p:extLst>
      <p:ext uri="{BB962C8B-B14F-4D97-AF65-F5344CB8AC3E}">
        <p14:creationId xmlns:p14="http://schemas.microsoft.com/office/powerpoint/2010/main" val="2619612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481" name="TBar"/>
          <p:cNvSpPr>
            <a:spLocks noGrp="1"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482" name="Title"/>
          <p:cNvSpPr>
            <a:spLocks noGrp="1"/>
          </p:cNvSpPr>
          <p:nvPr/>
        </p:nvSpPr>
        <p:spPr>
          <a:xfrm>
            <a:off x="304800" y="101600"/>
            <a:ext cx="10160000" cy="711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4000" b="1" dirty="0">
                <a:solidFill>
                  <a:srgbClr val="F4F6F8"/>
                </a:solidFill>
              </a:rPr>
              <a:t>Building a Kaizen Culture That Lasts</a:t>
            </a:r>
          </a:p>
        </p:txBody>
      </p:sp>
      <p:sp>
        <p:nvSpPr>
          <p:cNvPr id="483" name="Num"/>
          <p:cNvSpPr>
            <a:spLocks noGrp="1"/>
          </p:cNvSpPr>
          <p:nvPr/>
        </p:nvSpPr>
        <p:spPr>
          <a:xfrm>
            <a:off x="11582400" y="203200"/>
            <a:ext cx="609600" cy="508000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133" b="1" dirty="0">
                <a:solidFill>
                  <a:srgbClr val="1A1A2E"/>
                </a:solidFill>
              </a:rPr>
              <a:t>14</a:t>
            </a:r>
          </a:p>
        </p:txBody>
      </p:sp>
      <p:sp>
        <p:nvSpPr>
          <p:cNvPr id="490" name="Stair0"/>
          <p:cNvSpPr>
            <a:spLocks noGrp="1"/>
          </p:cNvSpPr>
          <p:nvPr/>
        </p:nvSpPr>
        <p:spPr>
          <a:xfrm>
            <a:off x="304800" y="4622933"/>
            <a:ext cx="2235200" cy="1016000"/>
          </a:xfrm>
          <a:prstGeom prst="rect">
            <a:avLst/>
          </a:prstGeom>
          <a:solidFill>
            <a:srgbClr val="718096"/>
          </a:solidFill>
          <a:ln>
            <a:noFill/>
          </a:ln>
        </p:spPr>
        <p:txBody>
          <a:bodyPr lIns="76200" tIns="114300" rIns="76200" anchor="t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Level 1</a:t>
            </a:r>
          </a:p>
          <a:p>
            <a:pPr algn="ctr">
              <a:buNone/>
            </a:pPr>
            <a:r>
              <a:rPr lang="en-US" sz="2133" b="1" dirty="0">
                <a:solidFill>
                  <a:srgbClr val="F4F6F8"/>
                </a:solidFill>
              </a:rPr>
              <a:t>Awareness</a:t>
            </a:r>
          </a:p>
        </p:txBody>
      </p:sp>
      <p:sp>
        <p:nvSpPr>
          <p:cNvPr id="495" name="StairDesc0"/>
          <p:cNvSpPr>
            <a:spLocks noGrp="1"/>
          </p:cNvSpPr>
          <p:nvPr/>
        </p:nvSpPr>
        <p:spPr>
          <a:xfrm>
            <a:off x="304800" y="3810133"/>
            <a:ext cx="2235200" cy="762000"/>
          </a:xfrm>
          <a:prstGeom prst="rect">
            <a:avLst/>
          </a:prstGeom>
          <a:noFill/>
          <a:ln>
            <a:noFill/>
          </a:ln>
        </p:spPr>
        <p:txBody>
          <a:bodyPr lIns="38100" rIns="38100" anchor="b"/>
          <a:lstStyle/>
          <a:p>
            <a:pPr algn="ctr">
              <a:buNone/>
            </a:pPr>
            <a:r>
              <a:rPr lang="en-US" sz="1333" i="1" dirty="0">
                <a:solidFill>
                  <a:srgbClr val="718096"/>
                </a:solidFill>
              </a:rPr>
              <a:t>Team knows what Kaizen is. Ideas board exists. Occasional improvements.</a:t>
            </a:r>
          </a:p>
        </p:txBody>
      </p:sp>
      <p:sp>
        <p:nvSpPr>
          <p:cNvPr id="491" name="Stair1"/>
          <p:cNvSpPr>
            <a:spLocks noGrp="1"/>
          </p:cNvSpPr>
          <p:nvPr/>
        </p:nvSpPr>
        <p:spPr>
          <a:xfrm>
            <a:off x="2590800" y="4216533"/>
            <a:ext cx="2235200" cy="1422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txBody>
          <a:bodyPr lIns="76200" tIns="114300" rIns="76200" anchor="t"/>
          <a:lstStyle/>
          <a:p>
            <a:pPr algn="ctr">
              <a:buNone/>
            </a:pPr>
            <a:r>
              <a:rPr lang="en-US" sz="1600" b="1" dirty="0">
                <a:solidFill>
                  <a:srgbClr val="1A1A2E"/>
                </a:solidFill>
              </a:rPr>
              <a:t>Level 2</a:t>
            </a:r>
          </a:p>
          <a:p>
            <a:pPr algn="ctr">
              <a:buNone/>
            </a:pPr>
            <a:r>
              <a:rPr lang="en-US" sz="2133" b="1" dirty="0">
                <a:solidFill>
                  <a:srgbClr val="1A1A2E"/>
                </a:solidFill>
              </a:rPr>
              <a:t>Activity</a:t>
            </a:r>
          </a:p>
        </p:txBody>
      </p:sp>
      <p:sp>
        <p:nvSpPr>
          <p:cNvPr id="496" name="StairDesc1"/>
          <p:cNvSpPr>
            <a:spLocks noGrp="1"/>
          </p:cNvSpPr>
          <p:nvPr/>
        </p:nvSpPr>
        <p:spPr>
          <a:xfrm>
            <a:off x="2590800" y="3403733"/>
            <a:ext cx="2235200" cy="762000"/>
          </a:xfrm>
          <a:prstGeom prst="rect">
            <a:avLst/>
          </a:prstGeom>
          <a:noFill/>
          <a:ln>
            <a:noFill/>
          </a:ln>
        </p:spPr>
        <p:txBody>
          <a:bodyPr lIns="38100" rIns="38100" anchor="b"/>
          <a:lstStyle/>
          <a:p>
            <a:pPr algn="ctr">
              <a:buNone/>
            </a:pPr>
            <a:r>
              <a:rPr lang="en-US" sz="1333" i="1" dirty="0">
                <a:solidFill>
                  <a:srgbClr val="718096"/>
                </a:solidFill>
              </a:rPr>
              <a:t>Regular huddles and PDCA cycles. Gemba walks started. Metrics tracked.</a:t>
            </a:r>
          </a:p>
        </p:txBody>
      </p:sp>
      <p:sp>
        <p:nvSpPr>
          <p:cNvPr id="492" name="Stair2"/>
          <p:cNvSpPr>
            <a:spLocks noGrp="1"/>
          </p:cNvSpPr>
          <p:nvPr/>
        </p:nvSpPr>
        <p:spPr>
          <a:xfrm>
            <a:off x="4876800" y="3810133"/>
            <a:ext cx="2235200" cy="1828800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 lIns="76200" tIns="114300" rIns="76200" anchor="t"/>
          <a:lstStyle/>
          <a:p>
            <a:pPr algn="ctr">
              <a:buNone/>
            </a:pPr>
            <a:r>
              <a:rPr lang="en-US" sz="1600" b="1" dirty="0">
                <a:solidFill>
                  <a:srgbClr val="1A1A2E"/>
                </a:solidFill>
              </a:rPr>
              <a:t>Level 3</a:t>
            </a:r>
          </a:p>
          <a:p>
            <a:pPr algn="ctr">
              <a:buNone/>
            </a:pPr>
            <a:r>
              <a:rPr lang="en-US" sz="2133" b="1" dirty="0">
                <a:solidFill>
                  <a:srgbClr val="1A1A2E"/>
                </a:solidFill>
              </a:rPr>
              <a:t>Habit</a:t>
            </a:r>
          </a:p>
        </p:txBody>
      </p:sp>
      <p:sp>
        <p:nvSpPr>
          <p:cNvPr id="497" name="StairDesc2"/>
          <p:cNvSpPr>
            <a:spLocks noGrp="1"/>
          </p:cNvSpPr>
          <p:nvPr/>
        </p:nvSpPr>
        <p:spPr>
          <a:xfrm>
            <a:off x="4876800" y="2997333"/>
            <a:ext cx="2235200" cy="762000"/>
          </a:xfrm>
          <a:prstGeom prst="rect">
            <a:avLst/>
          </a:prstGeom>
          <a:noFill/>
          <a:ln>
            <a:noFill/>
          </a:ln>
        </p:spPr>
        <p:txBody>
          <a:bodyPr lIns="38100" rIns="38100" anchor="b"/>
          <a:lstStyle/>
          <a:p>
            <a:pPr algn="ctr">
              <a:buNone/>
            </a:pPr>
            <a:r>
              <a:rPr lang="en-US" sz="1333" i="1" dirty="0">
                <a:solidFill>
                  <a:srgbClr val="718096"/>
                </a:solidFill>
              </a:rPr>
              <a:t>Daily improvement is routine. Ideas flow naturally. Leaders coach, not direct.</a:t>
            </a:r>
          </a:p>
        </p:txBody>
      </p:sp>
      <p:sp>
        <p:nvSpPr>
          <p:cNvPr id="493" name="Stair3"/>
          <p:cNvSpPr>
            <a:spLocks noGrp="1"/>
          </p:cNvSpPr>
          <p:nvPr/>
        </p:nvSpPr>
        <p:spPr>
          <a:xfrm>
            <a:off x="7162800" y="3403733"/>
            <a:ext cx="2235200" cy="22352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lIns="76200" tIns="114300" rIns="76200" anchor="t"/>
          <a:lstStyle/>
          <a:p>
            <a:pPr algn="ctr">
              <a:buNone/>
            </a:pPr>
            <a:r>
              <a:rPr lang="en-US" sz="1600" b="1" dirty="0">
                <a:solidFill>
                  <a:srgbClr val="1A1A2E"/>
                </a:solidFill>
              </a:rPr>
              <a:t>Level 4</a:t>
            </a:r>
          </a:p>
          <a:p>
            <a:pPr algn="ctr">
              <a:buNone/>
            </a:pPr>
            <a:r>
              <a:rPr lang="en-US" sz="2133" b="1" dirty="0">
                <a:solidFill>
                  <a:srgbClr val="1A1A2E"/>
                </a:solidFill>
              </a:rPr>
              <a:t>Culture</a:t>
            </a:r>
          </a:p>
        </p:txBody>
      </p:sp>
      <p:sp>
        <p:nvSpPr>
          <p:cNvPr id="498" name="StairDesc3"/>
          <p:cNvSpPr>
            <a:spLocks noGrp="1"/>
          </p:cNvSpPr>
          <p:nvPr/>
        </p:nvSpPr>
        <p:spPr>
          <a:xfrm>
            <a:off x="7162800" y="2590933"/>
            <a:ext cx="2235200" cy="762000"/>
          </a:xfrm>
          <a:prstGeom prst="rect">
            <a:avLst/>
          </a:prstGeom>
          <a:noFill/>
          <a:ln>
            <a:noFill/>
          </a:ln>
        </p:spPr>
        <p:txBody>
          <a:bodyPr lIns="38100" rIns="38100" anchor="b"/>
          <a:lstStyle/>
          <a:p>
            <a:pPr algn="ctr">
              <a:buNone/>
            </a:pPr>
            <a:r>
              <a:rPr lang="en-US" sz="1333" i="1" dirty="0">
                <a:solidFill>
                  <a:srgbClr val="718096"/>
                </a:solidFill>
              </a:rPr>
              <a:t>Improvement is expected everywhere. Standards always updated. Teams self-correct.</a:t>
            </a:r>
          </a:p>
        </p:txBody>
      </p:sp>
      <p:sp>
        <p:nvSpPr>
          <p:cNvPr id="494" name="Stair4"/>
          <p:cNvSpPr>
            <a:spLocks noGrp="1"/>
          </p:cNvSpPr>
          <p:nvPr/>
        </p:nvSpPr>
        <p:spPr>
          <a:xfrm>
            <a:off x="9448800" y="2997333"/>
            <a:ext cx="2235200" cy="26416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lIns="76200" tIns="114300" rIns="76200" anchor="t"/>
          <a:lstStyle/>
          <a:p>
            <a:pPr algn="ctr">
              <a:buNone/>
            </a:pPr>
            <a:r>
              <a:rPr lang="en-US" sz="1600" b="1" dirty="0">
                <a:solidFill>
                  <a:srgbClr val="1A1A2E"/>
                </a:solidFill>
              </a:rPr>
              <a:t>Level 5</a:t>
            </a:r>
          </a:p>
          <a:p>
            <a:pPr algn="ctr">
              <a:buNone/>
            </a:pPr>
            <a:r>
              <a:rPr lang="en-US" sz="2133" b="1" dirty="0">
                <a:solidFill>
                  <a:srgbClr val="1A1A2E"/>
                </a:solidFill>
              </a:rPr>
              <a:t>Excellence</a:t>
            </a:r>
          </a:p>
        </p:txBody>
      </p:sp>
      <p:sp>
        <p:nvSpPr>
          <p:cNvPr id="499" name="StairDesc4"/>
          <p:cNvSpPr>
            <a:spLocks noGrp="1"/>
          </p:cNvSpPr>
          <p:nvPr/>
        </p:nvSpPr>
        <p:spPr>
          <a:xfrm>
            <a:off x="9448800" y="2184533"/>
            <a:ext cx="2235200" cy="762000"/>
          </a:xfrm>
          <a:prstGeom prst="rect">
            <a:avLst/>
          </a:prstGeom>
          <a:noFill/>
          <a:ln>
            <a:noFill/>
          </a:ln>
        </p:spPr>
        <p:txBody>
          <a:bodyPr lIns="38100" rIns="38100" anchor="b"/>
          <a:lstStyle/>
          <a:p>
            <a:pPr algn="ctr">
              <a:buNone/>
            </a:pPr>
            <a:r>
              <a:rPr lang="en-US" sz="1333" i="1" dirty="0">
                <a:solidFill>
                  <a:srgbClr val="718096"/>
                </a:solidFill>
              </a:rPr>
              <a:t>Kaizen is inseparable from strategy. Continuous improvement is the competitive advantage.</a:t>
            </a:r>
          </a:p>
        </p:txBody>
      </p:sp>
      <p:sp>
        <p:nvSpPr>
          <p:cNvPr id="500" name="SustainTitle"/>
          <p:cNvSpPr>
            <a:spLocks noGrp="1"/>
          </p:cNvSpPr>
          <p:nvPr/>
        </p:nvSpPr>
        <p:spPr>
          <a:xfrm>
            <a:off x="304800" y="1066667"/>
            <a:ext cx="11582400" cy="4064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lIns="228600" anchor="ctr"/>
          <a:lstStyle/>
          <a:p>
            <a:pPr algn="l">
              <a:buNone/>
            </a:pPr>
            <a:r>
              <a:rPr lang="en-US" sz="2133" b="1" dirty="0">
                <a:solidFill>
                  <a:srgbClr val="E94560"/>
                </a:solidFill>
              </a:rPr>
              <a:t>5 Critical Success Factors for Sustaining Kaizen Culture</a:t>
            </a:r>
          </a:p>
        </p:txBody>
      </p:sp>
      <p:sp>
        <p:nvSpPr>
          <p:cNvPr id="510" name="Factor0"/>
          <p:cNvSpPr>
            <a:spLocks noGrp="1"/>
          </p:cNvSpPr>
          <p:nvPr/>
        </p:nvSpPr>
        <p:spPr>
          <a:xfrm>
            <a:off x="304800" y="1524000"/>
            <a:ext cx="2286000" cy="3048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467" b="1" dirty="0">
                <a:solidFill>
                  <a:srgbClr val="F4F6F8"/>
                </a:solidFill>
              </a:rPr>
              <a:t>Leader Commitment</a:t>
            </a:r>
          </a:p>
        </p:txBody>
      </p:sp>
      <p:sp>
        <p:nvSpPr>
          <p:cNvPr id="515" name="FactorTxt0"/>
          <p:cNvSpPr>
            <a:spLocks noGrp="1"/>
          </p:cNvSpPr>
          <p:nvPr/>
        </p:nvSpPr>
        <p:spPr>
          <a:xfrm>
            <a:off x="304800" y="1879200"/>
            <a:ext cx="2286000" cy="406400"/>
          </a:xfrm>
          <a:prstGeom prst="rect">
            <a:avLst/>
          </a:prstGeom>
          <a:solidFill>
            <a:srgbClr val="16213E"/>
          </a:solidFill>
          <a:ln w="9525">
            <a:solidFill>
              <a:srgbClr val="E94560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dirty="0">
                <a:solidFill>
                  <a:srgbClr val="A0AEC0"/>
                </a:solidFill>
              </a:rPr>
              <a:t>Leaders must visibly practice Kaizen — not just endorse it</a:t>
            </a:r>
          </a:p>
        </p:txBody>
      </p:sp>
      <p:sp>
        <p:nvSpPr>
          <p:cNvPr id="511" name="Factor1"/>
          <p:cNvSpPr>
            <a:spLocks noGrp="1"/>
          </p:cNvSpPr>
          <p:nvPr/>
        </p:nvSpPr>
        <p:spPr>
          <a:xfrm>
            <a:off x="2691467" y="1524000"/>
            <a:ext cx="2286000" cy="3048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467" b="1" dirty="0">
                <a:solidFill>
                  <a:srgbClr val="1A1A2E"/>
                </a:solidFill>
              </a:rPr>
              <a:t>Psychological Safety</a:t>
            </a:r>
          </a:p>
        </p:txBody>
      </p:sp>
      <p:sp>
        <p:nvSpPr>
          <p:cNvPr id="516" name="FactorTxt1"/>
          <p:cNvSpPr>
            <a:spLocks noGrp="1"/>
          </p:cNvSpPr>
          <p:nvPr/>
        </p:nvSpPr>
        <p:spPr>
          <a:xfrm>
            <a:off x="2691467" y="1879200"/>
            <a:ext cx="2286000" cy="406400"/>
          </a:xfrm>
          <a:prstGeom prst="rect">
            <a:avLst/>
          </a:prstGeom>
          <a:solidFill>
            <a:srgbClr val="16213E"/>
          </a:solidFill>
          <a:ln w="9525">
            <a:solidFill>
              <a:srgbClr val="F5A623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dirty="0">
                <a:solidFill>
                  <a:srgbClr val="A0AEC0"/>
                </a:solidFill>
              </a:rPr>
              <a:t>People must feel safe identifying problems and trying things</a:t>
            </a:r>
          </a:p>
        </p:txBody>
      </p:sp>
      <p:sp>
        <p:nvSpPr>
          <p:cNvPr id="512" name="Factor2"/>
          <p:cNvSpPr>
            <a:spLocks noGrp="1"/>
          </p:cNvSpPr>
          <p:nvPr/>
        </p:nvSpPr>
        <p:spPr>
          <a:xfrm>
            <a:off x="5078133" y="1524000"/>
            <a:ext cx="2286000" cy="304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467" b="1" dirty="0">
                <a:solidFill>
                  <a:srgbClr val="1A1A2E"/>
                </a:solidFill>
              </a:rPr>
              <a:t>Fast Feedback Loops</a:t>
            </a:r>
          </a:p>
        </p:txBody>
      </p:sp>
      <p:sp>
        <p:nvSpPr>
          <p:cNvPr id="517" name="FactorTxt2"/>
          <p:cNvSpPr>
            <a:spLocks noGrp="1"/>
          </p:cNvSpPr>
          <p:nvPr/>
        </p:nvSpPr>
        <p:spPr>
          <a:xfrm>
            <a:off x="5078133" y="1879200"/>
            <a:ext cx="2286000" cy="406400"/>
          </a:xfrm>
          <a:prstGeom prst="rect">
            <a:avLst/>
          </a:prstGeom>
          <a:solidFill>
            <a:srgbClr val="16213E"/>
          </a:solidFill>
          <a:ln w="9525">
            <a:solidFill>
              <a:srgbClr val="00B4D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dirty="0">
                <a:solidFill>
                  <a:srgbClr val="A0AEC0"/>
                </a:solidFill>
              </a:rPr>
              <a:t>Ideas must get a response within days, not months</a:t>
            </a:r>
          </a:p>
        </p:txBody>
      </p:sp>
      <p:sp>
        <p:nvSpPr>
          <p:cNvPr id="513" name="Factor3"/>
          <p:cNvSpPr>
            <a:spLocks noGrp="1"/>
          </p:cNvSpPr>
          <p:nvPr/>
        </p:nvSpPr>
        <p:spPr>
          <a:xfrm>
            <a:off x="7464800" y="1524000"/>
            <a:ext cx="2286000" cy="304800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467" b="1" dirty="0">
                <a:solidFill>
                  <a:srgbClr val="1A1A2E"/>
                </a:solidFill>
              </a:rPr>
              <a:t>Recognition System</a:t>
            </a:r>
          </a:p>
        </p:txBody>
      </p:sp>
      <p:sp>
        <p:nvSpPr>
          <p:cNvPr id="518" name="FactorTxt3"/>
          <p:cNvSpPr>
            <a:spLocks noGrp="1"/>
          </p:cNvSpPr>
          <p:nvPr/>
        </p:nvSpPr>
        <p:spPr>
          <a:xfrm>
            <a:off x="7464800" y="1879200"/>
            <a:ext cx="2286000" cy="406400"/>
          </a:xfrm>
          <a:prstGeom prst="rect">
            <a:avLst/>
          </a:prstGeom>
          <a:solidFill>
            <a:srgbClr val="16213E"/>
          </a:solidFill>
          <a:ln w="9525">
            <a:solidFill>
              <a:srgbClr val="06D6A0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dirty="0">
                <a:solidFill>
                  <a:srgbClr val="A0AEC0"/>
                </a:solidFill>
              </a:rPr>
              <a:t>Celebrate contributions, not just outcomes — reinforce behavior</a:t>
            </a:r>
          </a:p>
        </p:txBody>
      </p:sp>
      <p:sp>
        <p:nvSpPr>
          <p:cNvPr id="514" name="Factor4"/>
          <p:cNvSpPr>
            <a:spLocks noGrp="1"/>
          </p:cNvSpPr>
          <p:nvPr/>
        </p:nvSpPr>
        <p:spPr>
          <a:xfrm>
            <a:off x="9851467" y="1524000"/>
            <a:ext cx="2286000" cy="3048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467" b="1" dirty="0">
                <a:solidFill>
                  <a:srgbClr val="F4F6F8"/>
                </a:solidFill>
              </a:rPr>
              <a:t>Standard Work Updates</a:t>
            </a:r>
          </a:p>
        </p:txBody>
      </p:sp>
      <p:sp>
        <p:nvSpPr>
          <p:cNvPr id="519" name="FactorTxt4"/>
          <p:cNvSpPr>
            <a:spLocks noGrp="1"/>
          </p:cNvSpPr>
          <p:nvPr/>
        </p:nvSpPr>
        <p:spPr>
          <a:xfrm>
            <a:off x="9851467" y="1879200"/>
            <a:ext cx="2286000" cy="406400"/>
          </a:xfrm>
          <a:prstGeom prst="rect">
            <a:avLst/>
          </a:prstGeom>
          <a:solidFill>
            <a:srgbClr val="16213E"/>
          </a:solidFill>
          <a:ln w="9525">
            <a:solidFill>
              <a:srgbClr val="A855F7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dirty="0">
                <a:solidFill>
                  <a:srgbClr val="A0AEC0"/>
                </a:solidFill>
              </a:rPr>
              <a:t>Every improvement must be captured in updated procedures</a:t>
            </a:r>
          </a:p>
        </p:txBody>
      </p:sp>
    </p:spTree>
    <p:extLst>
      <p:ext uri="{BB962C8B-B14F-4D97-AF65-F5344CB8AC3E}">
        <p14:creationId xmlns:p14="http://schemas.microsoft.com/office/powerpoint/2010/main" val="3910979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521" name="TBar"/>
          <p:cNvSpPr>
            <a:spLocks noGrp="1"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522" name="Title"/>
          <p:cNvSpPr>
            <a:spLocks noGrp="1"/>
          </p:cNvSpPr>
          <p:nvPr/>
        </p:nvSpPr>
        <p:spPr>
          <a:xfrm>
            <a:off x="304800" y="101600"/>
            <a:ext cx="10160000" cy="711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2000" b="1" dirty="0">
                <a:solidFill>
                  <a:srgbClr val="F4F6F8"/>
                </a:solidFill>
              </a:rPr>
              <a:t>Your First Kaizen Step Starts Today</a:t>
            </a:r>
          </a:p>
        </p:txBody>
      </p:sp>
      <p:sp>
        <p:nvSpPr>
          <p:cNvPr id="523" name="Num"/>
          <p:cNvSpPr>
            <a:spLocks noGrp="1"/>
          </p:cNvSpPr>
          <p:nvPr/>
        </p:nvSpPr>
        <p:spPr>
          <a:xfrm>
            <a:off x="11582400" y="203200"/>
            <a:ext cx="609600" cy="5080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15</a:t>
            </a:r>
          </a:p>
        </p:txBody>
      </p:sp>
      <p:sp>
        <p:nvSpPr>
          <p:cNvPr id="524" name="Sub"/>
          <p:cNvSpPr>
            <a:spLocks noGrp="1"/>
          </p:cNvSpPr>
          <p:nvPr/>
        </p:nvSpPr>
        <p:spPr>
          <a:xfrm>
            <a:off x="304800" y="977900"/>
            <a:ext cx="11582400" cy="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i="1" dirty="0">
                <a:solidFill>
                  <a:srgbClr val="718096"/>
                </a:solidFill>
              </a:rPr>
              <a:t>Kaizen doesn't need a committee, a budget, or a consultant. It needs you to start.</a:t>
            </a:r>
          </a:p>
        </p:txBody>
      </p:sp>
      <p:sp>
        <p:nvSpPr>
          <p:cNvPr id="530" name="DayHdr0"/>
          <p:cNvSpPr>
            <a:spLocks noGrp="1"/>
          </p:cNvSpPr>
          <p:nvPr/>
        </p:nvSpPr>
        <p:spPr>
          <a:xfrm>
            <a:off x="304800" y="1117600"/>
            <a:ext cx="2819400" cy="4064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DAY 1</a:t>
            </a:r>
          </a:p>
        </p:txBody>
      </p:sp>
      <p:sp>
        <p:nvSpPr>
          <p:cNvPr id="531" name="DayContent0"/>
          <p:cNvSpPr>
            <a:spLocks noGrp="1"/>
          </p:cNvSpPr>
          <p:nvPr/>
        </p:nvSpPr>
        <p:spPr>
          <a:xfrm>
            <a:off x="304800" y="1524000"/>
            <a:ext cx="2819400" cy="2286000"/>
          </a:xfrm>
          <a:prstGeom prst="rect">
            <a:avLst/>
          </a:prstGeom>
          <a:solidFill>
            <a:srgbClr val="16213E"/>
          </a:solidFill>
          <a:ln w="9525">
            <a:solidFill>
              <a:srgbClr val="E94560"/>
            </a:solidFill>
          </a:ln>
        </p:spPr>
        <p:txBody>
          <a:bodyPr lIns="114300" tIns="114300" rIns="114300" anchor="t"/>
          <a:lstStyle/>
          <a:p>
            <a:pPr algn="l">
              <a:buNone/>
            </a:pPr>
            <a:r>
              <a:rPr lang="en-US" sz="1733" b="1" dirty="0">
                <a:solidFill>
                  <a:srgbClr val="E94560"/>
                </a:solidFill>
              </a:rPr>
              <a:t>Choose ONE area to improve</a:t>
            </a:r>
          </a:p>
          <a:p>
            <a:pPr algn="l">
              <a:buNone/>
            </a:pPr>
            <a:r>
              <a:rPr lang="en-US" sz="100" dirty="0">
                <a:solidFill>
                  <a:srgbClr val="1A1A2E"/>
                </a:solidFill>
              </a:rPr>
              <a:t> </a:t>
            </a:r>
          </a:p>
          <a:p>
            <a:pPr algn="l">
              <a:buNone/>
            </a:pPr>
            <a:r>
              <a:rPr lang="en-US" sz="1600" dirty="0">
                <a:solidFill>
                  <a:srgbClr val="A0AEC0"/>
                </a:solidFill>
              </a:rPr>
              <a:t>Pick a real problem you see every day. Write it down. Define why it matters.</a:t>
            </a:r>
          </a:p>
        </p:txBody>
      </p:sp>
      <p:sp>
        <p:nvSpPr>
          <p:cNvPr id="532" name="DayHdr1"/>
          <p:cNvSpPr>
            <a:spLocks noGrp="1"/>
          </p:cNvSpPr>
          <p:nvPr/>
        </p:nvSpPr>
        <p:spPr>
          <a:xfrm>
            <a:off x="3225800" y="1117600"/>
            <a:ext cx="2819400" cy="4064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DAY 2</a:t>
            </a:r>
          </a:p>
        </p:txBody>
      </p:sp>
      <p:sp>
        <p:nvSpPr>
          <p:cNvPr id="533" name="DayContent1"/>
          <p:cNvSpPr>
            <a:spLocks noGrp="1"/>
          </p:cNvSpPr>
          <p:nvPr/>
        </p:nvSpPr>
        <p:spPr>
          <a:xfrm>
            <a:off x="3225800" y="1524000"/>
            <a:ext cx="2819400" cy="2286000"/>
          </a:xfrm>
          <a:prstGeom prst="rect">
            <a:avLst/>
          </a:prstGeom>
          <a:solidFill>
            <a:srgbClr val="16213E"/>
          </a:solidFill>
          <a:ln w="9525">
            <a:solidFill>
              <a:srgbClr val="F5A623"/>
            </a:solidFill>
          </a:ln>
        </p:spPr>
        <p:txBody>
          <a:bodyPr lIns="114300" tIns="114300" rIns="114300" anchor="t"/>
          <a:lstStyle/>
          <a:p>
            <a:pPr algn="l">
              <a:buNone/>
            </a:pPr>
            <a:r>
              <a:rPr lang="en-US" sz="1733" b="1" dirty="0">
                <a:solidFill>
                  <a:srgbClr val="F5A623"/>
                </a:solidFill>
              </a:rPr>
              <a:t>Go to Gemba — observe</a:t>
            </a:r>
          </a:p>
          <a:p>
            <a:pPr algn="l">
              <a:buNone/>
            </a:pPr>
            <a:r>
              <a:rPr lang="en-US" sz="100" dirty="0">
                <a:solidFill>
                  <a:srgbClr val="1A1A2E"/>
                </a:solidFill>
              </a:rPr>
              <a:t> </a:t>
            </a:r>
          </a:p>
          <a:p>
            <a:pPr algn="l">
              <a:buNone/>
            </a:pPr>
            <a:r>
              <a:rPr lang="en-US" sz="1600" dirty="0">
                <a:solidFill>
                  <a:srgbClr val="A0AEC0"/>
                </a:solidFill>
              </a:rPr>
              <a:t>Spend 15 minutes watching the process. Write down what you see without judging.</a:t>
            </a:r>
          </a:p>
        </p:txBody>
      </p:sp>
      <p:sp>
        <p:nvSpPr>
          <p:cNvPr id="534" name="DayHdr2"/>
          <p:cNvSpPr>
            <a:spLocks noGrp="1"/>
          </p:cNvSpPr>
          <p:nvPr/>
        </p:nvSpPr>
        <p:spPr>
          <a:xfrm>
            <a:off x="6146800" y="1117600"/>
            <a:ext cx="2819400" cy="406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DAY 3</a:t>
            </a:r>
          </a:p>
        </p:txBody>
      </p:sp>
      <p:sp>
        <p:nvSpPr>
          <p:cNvPr id="535" name="DayContent2"/>
          <p:cNvSpPr>
            <a:spLocks noGrp="1"/>
          </p:cNvSpPr>
          <p:nvPr/>
        </p:nvSpPr>
        <p:spPr>
          <a:xfrm>
            <a:off x="6146800" y="1524000"/>
            <a:ext cx="2819400" cy="2286000"/>
          </a:xfrm>
          <a:prstGeom prst="rect">
            <a:avLst/>
          </a:prstGeom>
          <a:solidFill>
            <a:srgbClr val="16213E"/>
          </a:solidFill>
          <a:ln w="9525">
            <a:solidFill>
              <a:srgbClr val="00B4D8"/>
            </a:solidFill>
          </a:ln>
        </p:spPr>
        <p:txBody>
          <a:bodyPr lIns="114300" tIns="114300" rIns="114300" anchor="t"/>
          <a:lstStyle/>
          <a:p>
            <a:pPr algn="l">
              <a:buNone/>
            </a:pPr>
            <a:r>
              <a:rPr lang="en-US" sz="1733" b="1" dirty="0">
                <a:solidFill>
                  <a:srgbClr val="00B4D8"/>
                </a:solidFill>
              </a:rPr>
              <a:t>Ask 'Why?' 5 times</a:t>
            </a:r>
          </a:p>
          <a:p>
            <a:pPr algn="l">
              <a:buNone/>
            </a:pPr>
            <a:r>
              <a:rPr lang="en-US" sz="100" dirty="0">
                <a:solidFill>
                  <a:srgbClr val="1A1A2E"/>
                </a:solidFill>
              </a:rPr>
              <a:t> </a:t>
            </a:r>
          </a:p>
          <a:p>
            <a:pPr algn="l">
              <a:buNone/>
            </a:pPr>
            <a:r>
              <a:rPr lang="en-US" sz="1600" dirty="0">
                <a:solidFill>
                  <a:srgbClr val="A0AEC0"/>
                </a:solidFill>
              </a:rPr>
              <a:t>Drill into the root cause. Don't accept the first answer. Keep digging.</a:t>
            </a:r>
          </a:p>
        </p:txBody>
      </p:sp>
      <p:sp>
        <p:nvSpPr>
          <p:cNvPr id="536" name="DayHdr3"/>
          <p:cNvSpPr>
            <a:spLocks noGrp="1"/>
          </p:cNvSpPr>
          <p:nvPr/>
        </p:nvSpPr>
        <p:spPr>
          <a:xfrm>
            <a:off x="9067800" y="1117600"/>
            <a:ext cx="2819400" cy="406400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DAY 4</a:t>
            </a:r>
          </a:p>
        </p:txBody>
      </p:sp>
      <p:sp>
        <p:nvSpPr>
          <p:cNvPr id="537" name="DayContent3"/>
          <p:cNvSpPr>
            <a:spLocks noGrp="1"/>
          </p:cNvSpPr>
          <p:nvPr/>
        </p:nvSpPr>
        <p:spPr>
          <a:xfrm>
            <a:off x="9067800" y="1524000"/>
            <a:ext cx="2819400" cy="2286000"/>
          </a:xfrm>
          <a:prstGeom prst="rect">
            <a:avLst/>
          </a:prstGeom>
          <a:solidFill>
            <a:srgbClr val="16213E"/>
          </a:solidFill>
          <a:ln w="9525">
            <a:solidFill>
              <a:srgbClr val="06D6A0"/>
            </a:solidFill>
          </a:ln>
        </p:spPr>
        <p:txBody>
          <a:bodyPr lIns="114300" tIns="114300" rIns="114300" anchor="t"/>
          <a:lstStyle/>
          <a:p>
            <a:pPr algn="l">
              <a:buNone/>
            </a:pPr>
            <a:r>
              <a:rPr lang="en-US" sz="1733" b="1" dirty="0">
                <a:solidFill>
                  <a:srgbClr val="06D6A0"/>
                </a:solidFill>
              </a:rPr>
              <a:t>Design a countermeasure</a:t>
            </a:r>
          </a:p>
          <a:p>
            <a:pPr algn="l">
              <a:buNone/>
            </a:pPr>
            <a:r>
              <a:rPr lang="en-US" sz="100" dirty="0">
                <a:solidFill>
                  <a:srgbClr val="1A1A2E"/>
                </a:solidFill>
              </a:rPr>
              <a:t> </a:t>
            </a:r>
          </a:p>
          <a:p>
            <a:pPr algn="l">
              <a:buNone/>
            </a:pPr>
            <a:r>
              <a:rPr lang="en-US" sz="1600" dirty="0">
                <a:solidFill>
                  <a:srgbClr val="A0AEC0"/>
                </a:solidFill>
              </a:rPr>
              <a:t>Propose the simplest possible fix. Small is good. Free is better.</a:t>
            </a:r>
          </a:p>
        </p:txBody>
      </p:sp>
      <p:sp>
        <p:nvSpPr>
          <p:cNvPr id="538" name="DayHdr4"/>
          <p:cNvSpPr>
            <a:spLocks noGrp="1"/>
          </p:cNvSpPr>
          <p:nvPr/>
        </p:nvSpPr>
        <p:spPr>
          <a:xfrm>
            <a:off x="304800" y="4013200"/>
            <a:ext cx="3784600" cy="406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DAY 5</a:t>
            </a:r>
          </a:p>
        </p:txBody>
      </p:sp>
      <p:sp>
        <p:nvSpPr>
          <p:cNvPr id="539" name="DayContent4"/>
          <p:cNvSpPr>
            <a:spLocks noGrp="1"/>
          </p:cNvSpPr>
          <p:nvPr/>
        </p:nvSpPr>
        <p:spPr>
          <a:xfrm>
            <a:off x="304800" y="4419600"/>
            <a:ext cx="3784600" cy="2286000"/>
          </a:xfrm>
          <a:prstGeom prst="rect">
            <a:avLst/>
          </a:prstGeom>
          <a:solidFill>
            <a:srgbClr val="16213E"/>
          </a:solidFill>
          <a:ln w="9525">
            <a:solidFill>
              <a:srgbClr val="A855F7"/>
            </a:solidFill>
          </a:ln>
        </p:spPr>
        <p:txBody>
          <a:bodyPr lIns="114300" tIns="114300" rIns="114300" anchor="t"/>
          <a:lstStyle/>
          <a:p>
            <a:pPr algn="l">
              <a:buNone/>
            </a:pPr>
            <a:r>
              <a:rPr lang="en-US" sz="1733" b="1" dirty="0">
                <a:solidFill>
                  <a:srgbClr val="A855F7"/>
                </a:solidFill>
              </a:rPr>
              <a:t>Try it — run a PDCA cycle</a:t>
            </a:r>
          </a:p>
          <a:p>
            <a:pPr algn="l">
              <a:buNone/>
            </a:pPr>
            <a:r>
              <a:rPr lang="en-US" sz="100" dirty="0">
                <a:solidFill>
                  <a:srgbClr val="1A1A2E"/>
                </a:solidFill>
              </a:rPr>
              <a:t> </a:t>
            </a:r>
          </a:p>
          <a:p>
            <a:pPr algn="l">
              <a:buNone/>
            </a:pPr>
            <a:r>
              <a:rPr lang="en-US" sz="1600" dirty="0">
                <a:solidFill>
                  <a:srgbClr val="A0AEC0"/>
                </a:solidFill>
              </a:rPr>
              <a:t>Implement your idea. Even badly. Measure the before and after.</a:t>
            </a:r>
          </a:p>
        </p:txBody>
      </p:sp>
      <p:sp>
        <p:nvSpPr>
          <p:cNvPr id="540" name="DayHdr5"/>
          <p:cNvSpPr>
            <a:spLocks noGrp="1"/>
          </p:cNvSpPr>
          <p:nvPr/>
        </p:nvSpPr>
        <p:spPr>
          <a:xfrm>
            <a:off x="4191000" y="4013200"/>
            <a:ext cx="3784600" cy="4064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DAY 6</a:t>
            </a:r>
          </a:p>
        </p:txBody>
      </p:sp>
      <p:sp>
        <p:nvSpPr>
          <p:cNvPr id="541" name="DayContent5"/>
          <p:cNvSpPr>
            <a:spLocks noGrp="1"/>
          </p:cNvSpPr>
          <p:nvPr/>
        </p:nvSpPr>
        <p:spPr>
          <a:xfrm>
            <a:off x="4191000" y="4419600"/>
            <a:ext cx="3784600" cy="2286000"/>
          </a:xfrm>
          <a:prstGeom prst="rect">
            <a:avLst/>
          </a:prstGeom>
          <a:solidFill>
            <a:srgbClr val="16213E"/>
          </a:solidFill>
          <a:ln w="9525">
            <a:solidFill>
              <a:srgbClr val="F5A623"/>
            </a:solidFill>
          </a:ln>
        </p:spPr>
        <p:txBody>
          <a:bodyPr lIns="114300" tIns="114300" rIns="114300" anchor="t"/>
          <a:lstStyle/>
          <a:p>
            <a:pPr algn="l">
              <a:buNone/>
            </a:pPr>
            <a:r>
              <a:rPr lang="en-US" sz="1733" b="1" dirty="0">
                <a:solidFill>
                  <a:srgbClr val="F5A623"/>
                </a:solidFill>
              </a:rPr>
              <a:t>Share what you learned</a:t>
            </a:r>
          </a:p>
          <a:p>
            <a:pPr algn="l">
              <a:buNone/>
            </a:pPr>
            <a:r>
              <a:rPr lang="en-US" sz="100" dirty="0">
                <a:solidFill>
                  <a:srgbClr val="1A1A2E"/>
                </a:solidFill>
              </a:rPr>
              <a:t> </a:t>
            </a:r>
          </a:p>
          <a:p>
            <a:pPr algn="l">
              <a:buNone/>
            </a:pPr>
            <a:r>
              <a:rPr lang="en-US" sz="1600" dirty="0">
                <a:solidFill>
                  <a:srgbClr val="A0AEC0"/>
                </a:solidFill>
              </a:rPr>
              <a:t>Tell your team. Did it work? Why or why not? What's next?</a:t>
            </a:r>
          </a:p>
        </p:txBody>
      </p:sp>
      <p:sp>
        <p:nvSpPr>
          <p:cNvPr id="542" name="DayHdr6"/>
          <p:cNvSpPr>
            <a:spLocks noGrp="1"/>
          </p:cNvSpPr>
          <p:nvPr/>
        </p:nvSpPr>
        <p:spPr>
          <a:xfrm>
            <a:off x="8077200" y="4013200"/>
            <a:ext cx="3784600" cy="4064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DAY 7</a:t>
            </a:r>
          </a:p>
        </p:txBody>
      </p:sp>
      <p:sp>
        <p:nvSpPr>
          <p:cNvPr id="543" name="DayContent6"/>
          <p:cNvSpPr>
            <a:spLocks noGrp="1"/>
          </p:cNvSpPr>
          <p:nvPr/>
        </p:nvSpPr>
        <p:spPr>
          <a:xfrm>
            <a:off x="8077200" y="4419600"/>
            <a:ext cx="3784600" cy="2286000"/>
          </a:xfrm>
          <a:prstGeom prst="rect">
            <a:avLst/>
          </a:prstGeom>
          <a:solidFill>
            <a:srgbClr val="16213E"/>
          </a:solidFill>
          <a:ln w="9525">
            <a:solidFill>
              <a:srgbClr val="E94560"/>
            </a:solidFill>
          </a:ln>
        </p:spPr>
        <p:txBody>
          <a:bodyPr lIns="114300" tIns="114300" rIns="114300" anchor="t"/>
          <a:lstStyle/>
          <a:p>
            <a:pPr algn="l">
              <a:buNone/>
            </a:pPr>
            <a:r>
              <a:rPr lang="en-US" sz="1733" b="1" dirty="0">
                <a:solidFill>
                  <a:srgbClr val="E94560"/>
                </a:solidFill>
              </a:rPr>
              <a:t>Standardize or improve further</a:t>
            </a:r>
          </a:p>
          <a:p>
            <a:pPr algn="l">
              <a:buNone/>
            </a:pPr>
            <a:r>
              <a:rPr lang="en-US" sz="100" dirty="0">
                <a:solidFill>
                  <a:srgbClr val="1A1A2E"/>
                </a:solidFill>
              </a:rPr>
              <a:t> </a:t>
            </a:r>
          </a:p>
          <a:p>
            <a:pPr algn="l">
              <a:buNone/>
            </a:pPr>
            <a:r>
              <a:rPr lang="en-US" sz="1600" dirty="0">
                <a:solidFill>
                  <a:srgbClr val="A0AEC0"/>
                </a:solidFill>
              </a:rPr>
              <a:t>If it worked: write it into standard work. If not: revise and try again.</a:t>
            </a:r>
          </a:p>
        </p:txBody>
      </p:sp>
    </p:spTree>
    <p:extLst>
      <p:ext uri="{BB962C8B-B14F-4D97-AF65-F5344CB8AC3E}">
        <p14:creationId xmlns:p14="http://schemas.microsoft.com/office/powerpoint/2010/main" val="24360194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561" name="TBar"/>
          <p:cNvSpPr>
            <a:spLocks noGrp="1"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562" name="Title"/>
          <p:cNvSpPr>
            <a:spLocks noGrp="1"/>
          </p:cNvSpPr>
          <p:nvPr/>
        </p:nvSpPr>
        <p:spPr>
          <a:xfrm>
            <a:off x="304800" y="101600"/>
            <a:ext cx="10160000" cy="711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4000" b="1" dirty="0">
                <a:solidFill>
                  <a:srgbClr val="F4F6F8"/>
                </a:solidFill>
              </a:rPr>
              <a:t>Key Takeaways: What to Remember</a:t>
            </a:r>
          </a:p>
        </p:txBody>
      </p:sp>
      <p:sp>
        <p:nvSpPr>
          <p:cNvPr id="563" name="Num"/>
          <p:cNvSpPr>
            <a:spLocks noGrp="1"/>
          </p:cNvSpPr>
          <p:nvPr/>
        </p:nvSpPr>
        <p:spPr>
          <a:xfrm>
            <a:off x="11582400" y="203200"/>
            <a:ext cx="609600" cy="5080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133" b="1" dirty="0">
                <a:solidFill>
                  <a:srgbClr val="1A1A2E"/>
                </a:solidFill>
              </a:rPr>
              <a:t>16</a:t>
            </a:r>
          </a:p>
        </p:txBody>
      </p:sp>
      <p:sp>
        <p:nvSpPr>
          <p:cNvPr id="570" name="TW0"/>
          <p:cNvSpPr>
            <a:spLocks noGrp="1"/>
          </p:cNvSpPr>
          <p:nvPr/>
        </p:nvSpPr>
        <p:spPr>
          <a:xfrm>
            <a:off x="304800" y="1016000"/>
            <a:ext cx="2819400" cy="1524000"/>
          </a:xfrm>
          <a:prstGeom prst="rect">
            <a:avLst/>
          </a:prstGeom>
          <a:solidFill>
            <a:srgbClr val="16213E"/>
          </a:solidFill>
          <a:ln w="9525">
            <a:solidFill>
              <a:srgbClr val="E94560"/>
            </a:solidFill>
          </a:ln>
        </p:spPr>
        <p:txBody>
          <a:bodyPr lIns="114300" tIns="114300" rIns="114300" anchor="t"/>
          <a:lstStyle/>
          <a:p>
            <a:pPr algn="l">
              <a:buNone/>
            </a:pPr>
            <a:r>
              <a:rPr lang="en-US" sz="1867" b="1" dirty="0">
                <a:solidFill>
                  <a:srgbClr val="E94560"/>
                </a:solidFill>
              </a:rPr>
              <a:t>1. Philosophy, Not a Program</a:t>
            </a:r>
          </a:p>
          <a:p>
            <a:pPr algn="l">
              <a:buNone/>
            </a:pPr>
            <a:r>
              <a:rPr lang="en-US" sz="100" dirty="0">
                <a:solidFill>
                  <a:srgbClr val="1A1A2E"/>
                </a:solidFill>
              </a:rPr>
              <a:t> </a:t>
            </a:r>
          </a:p>
          <a:p>
            <a:pPr algn="l">
              <a:buNone/>
            </a:pPr>
            <a:r>
              <a:rPr lang="en-US" sz="1600" dirty="0">
                <a:solidFill>
                  <a:srgbClr val="A0AEC0"/>
                </a:solidFill>
              </a:rPr>
              <a:t>A daily mindset — not an annual event, workshop, or consulting project.</a:t>
            </a:r>
          </a:p>
        </p:txBody>
      </p:sp>
      <p:sp>
        <p:nvSpPr>
          <p:cNvPr id="571" name="TW1"/>
          <p:cNvSpPr>
            <a:spLocks noGrp="1"/>
          </p:cNvSpPr>
          <p:nvPr/>
        </p:nvSpPr>
        <p:spPr>
          <a:xfrm>
            <a:off x="3225800" y="1016000"/>
            <a:ext cx="2819400" cy="1524000"/>
          </a:xfrm>
          <a:prstGeom prst="rect">
            <a:avLst/>
          </a:prstGeom>
          <a:solidFill>
            <a:srgbClr val="16213E"/>
          </a:solidFill>
          <a:ln w="9525">
            <a:solidFill>
              <a:srgbClr val="F5A623"/>
            </a:solidFill>
          </a:ln>
        </p:spPr>
        <p:txBody>
          <a:bodyPr lIns="114300" tIns="114300" rIns="114300" anchor="t"/>
          <a:lstStyle/>
          <a:p>
            <a:pPr algn="l">
              <a:buNone/>
            </a:pPr>
            <a:r>
              <a:rPr lang="en-US" sz="1867" b="1" dirty="0">
                <a:solidFill>
                  <a:srgbClr val="F5A623"/>
                </a:solidFill>
              </a:rPr>
              <a:t>2. Everyone Owns It</a:t>
            </a:r>
          </a:p>
          <a:p>
            <a:pPr algn="l">
              <a:buNone/>
            </a:pPr>
            <a:r>
              <a:rPr lang="en-US" sz="100" dirty="0">
                <a:solidFill>
                  <a:srgbClr val="1A1A2E"/>
                </a:solidFill>
              </a:rPr>
              <a:t> </a:t>
            </a:r>
          </a:p>
          <a:p>
            <a:pPr algn="l">
              <a:buNone/>
            </a:pPr>
            <a:r>
              <a:rPr lang="en-US" sz="1600" dirty="0">
                <a:solidFill>
                  <a:srgbClr val="A0AEC0"/>
                </a:solidFill>
              </a:rPr>
              <a:t>From CEO to floor worker — Kaizen belongs to everyone. No spectators.</a:t>
            </a:r>
          </a:p>
        </p:txBody>
      </p:sp>
      <p:sp>
        <p:nvSpPr>
          <p:cNvPr id="572" name="TW2"/>
          <p:cNvSpPr>
            <a:spLocks noGrp="1"/>
          </p:cNvSpPr>
          <p:nvPr/>
        </p:nvSpPr>
        <p:spPr>
          <a:xfrm>
            <a:off x="6146800" y="1016000"/>
            <a:ext cx="2819400" cy="1524000"/>
          </a:xfrm>
          <a:prstGeom prst="rect">
            <a:avLst/>
          </a:prstGeom>
          <a:solidFill>
            <a:srgbClr val="16213E"/>
          </a:solidFill>
          <a:ln w="9525">
            <a:solidFill>
              <a:srgbClr val="00B4D8"/>
            </a:solidFill>
          </a:ln>
        </p:spPr>
        <p:txBody>
          <a:bodyPr lIns="114300" tIns="114300" rIns="114300" anchor="t"/>
          <a:lstStyle/>
          <a:p>
            <a:pPr algn="l">
              <a:buNone/>
            </a:pPr>
            <a:r>
              <a:rPr lang="en-US" sz="1867" b="1" dirty="0">
                <a:solidFill>
                  <a:srgbClr val="00B4D8"/>
                </a:solidFill>
              </a:rPr>
              <a:t>3. Small Beats Large</a:t>
            </a:r>
          </a:p>
          <a:p>
            <a:pPr algn="l">
              <a:buNone/>
            </a:pPr>
            <a:r>
              <a:rPr lang="en-US" sz="100" dirty="0">
                <a:solidFill>
                  <a:srgbClr val="1A1A2E"/>
                </a:solidFill>
              </a:rPr>
              <a:t> </a:t>
            </a:r>
          </a:p>
          <a:p>
            <a:pPr algn="l">
              <a:buNone/>
            </a:pPr>
            <a:r>
              <a:rPr lang="en-US" sz="1600" dirty="0">
                <a:solidFill>
                  <a:srgbClr val="A0AEC0"/>
                </a:solidFill>
              </a:rPr>
              <a:t>Many small sustained improvements outperform occasional dramatic changes.</a:t>
            </a:r>
          </a:p>
        </p:txBody>
      </p:sp>
      <p:sp>
        <p:nvSpPr>
          <p:cNvPr id="573" name="TW3"/>
          <p:cNvSpPr>
            <a:spLocks noGrp="1"/>
          </p:cNvSpPr>
          <p:nvPr/>
        </p:nvSpPr>
        <p:spPr>
          <a:xfrm>
            <a:off x="9067800" y="1016000"/>
            <a:ext cx="2819400" cy="1524000"/>
          </a:xfrm>
          <a:prstGeom prst="rect">
            <a:avLst/>
          </a:prstGeom>
          <a:solidFill>
            <a:srgbClr val="16213E"/>
          </a:solidFill>
          <a:ln w="9525">
            <a:solidFill>
              <a:srgbClr val="06D6A0"/>
            </a:solidFill>
          </a:ln>
        </p:spPr>
        <p:txBody>
          <a:bodyPr lIns="114300" tIns="114300" rIns="114300" anchor="t"/>
          <a:lstStyle/>
          <a:p>
            <a:pPr algn="l">
              <a:buNone/>
            </a:pPr>
            <a:r>
              <a:rPr lang="en-US" sz="1867" b="1" dirty="0">
                <a:solidFill>
                  <a:srgbClr val="06D6A0"/>
                </a:solidFill>
              </a:rPr>
              <a:t>4. Go to Gemba</a:t>
            </a:r>
          </a:p>
          <a:p>
            <a:pPr algn="l">
              <a:buNone/>
            </a:pPr>
            <a:r>
              <a:rPr lang="en-US" sz="100" dirty="0">
                <a:solidFill>
                  <a:srgbClr val="1A1A2E"/>
                </a:solidFill>
              </a:rPr>
              <a:t> </a:t>
            </a:r>
          </a:p>
          <a:p>
            <a:pPr algn="l">
              <a:buNone/>
            </a:pPr>
            <a:r>
              <a:rPr lang="en-US" sz="1600" dirty="0">
                <a:solidFill>
                  <a:srgbClr val="A0AEC0"/>
                </a:solidFill>
              </a:rPr>
              <a:t>Real problems are found at the source. Go observe — don't assume.</a:t>
            </a:r>
          </a:p>
        </p:txBody>
      </p:sp>
      <p:sp>
        <p:nvSpPr>
          <p:cNvPr id="574" name="TW4"/>
          <p:cNvSpPr>
            <a:spLocks noGrp="1"/>
          </p:cNvSpPr>
          <p:nvPr/>
        </p:nvSpPr>
        <p:spPr>
          <a:xfrm>
            <a:off x="304800" y="2641600"/>
            <a:ext cx="2819400" cy="1524000"/>
          </a:xfrm>
          <a:prstGeom prst="rect">
            <a:avLst/>
          </a:prstGeom>
          <a:solidFill>
            <a:srgbClr val="16213E"/>
          </a:solidFill>
          <a:ln w="9525">
            <a:solidFill>
              <a:srgbClr val="E94560"/>
            </a:solidFill>
          </a:ln>
        </p:spPr>
        <p:txBody>
          <a:bodyPr lIns="114300" tIns="114300" rIns="114300" anchor="t"/>
          <a:lstStyle/>
          <a:p>
            <a:pPr algn="l">
              <a:buNone/>
            </a:pPr>
            <a:r>
              <a:rPr lang="en-US" sz="1867" b="1" dirty="0">
                <a:solidFill>
                  <a:srgbClr val="E94560"/>
                </a:solidFill>
              </a:rPr>
              <a:t>5. PDCA is Your Engine</a:t>
            </a:r>
          </a:p>
          <a:p>
            <a:pPr algn="l">
              <a:buNone/>
            </a:pPr>
            <a:r>
              <a:rPr lang="en-US" sz="100" dirty="0">
                <a:solidFill>
                  <a:srgbClr val="1A1A2E"/>
                </a:solidFill>
              </a:rPr>
              <a:t> </a:t>
            </a:r>
          </a:p>
          <a:p>
            <a:pPr algn="l">
              <a:buNone/>
            </a:pPr>
            <a:r>
              <a:rPr lang="en-US" sz="1600" dirty="0">
                <a:solidFill>
                  <a:srgbClr val="A0AEC0"/>
                </a:solidFill>
              </a:rPr>
              <a:t>Plan–Do–Check–Act: the universal improvement cycle. Use it every day.</a:t>
            </a:r>
          </a:p>
        </p:txBody>
      </p:sp>
      <p:sp>
        <p:nvSpPr>
          <p:cNvPr id="575" name="TW5"/>
          <p:cNvSpPr>
            <a:spLocks noGrp="1"/>
          </p:cNvSpPr>
          <p:nvPr/>
        </p:nvSpPr>
        <p:spPr>
          <a:xfrm>
            <a:off x="3225800" y="2641600"/>
            <a:ext cx="2819400" cy="1524000"/>
          </a:xfrm>
          <a:prstGeom prst="rect">
            <a:avLst/>
          </a:prstGeom>
          <a:solidFill>
            <a:srgbClr val="16213E"/>
          </a:solidFill>
          <a:ln w="9525">
            <a:solidFill>
              <a:srgbClr val="F5A623"/>
            </a:solidFill>
          </a:ln>
        </p:spPr>
        <p:txBody>
          <a:bodyPr lIns="114300" tIns="114300" rIns="114300" anchor="t"/>
          <a:lstStyle/>
          <a:p>
            <a:pPr algn="l">
              <a:buNone/>
            </a:pPr>
            <a:r>
              <a:rPr lang="en-US" sz="1867" b="1" dirty="0">
                <a:solidFill>
                  <a:srgbClr val="F5A623"/>
                </a:solidFill>
              </a:rPr>
              <a:t>6. Eliminate the 3M</a:t>
            </a:r>
          </a:p>
          <a:p>
            <a:pPr algn="l">
              <a:buNone/>
            </a:pPr>
            <a:r>
              <a:rPr lang="en-US" sz="100" dirty="0">
                <a:solidFill>
                  <a:srgbClr val="1A1A2E"/>
                </a:solidFill>
              </a:rPr>
              <a:t> </a:t>
            </a:r>
          </a:p>
          <a:p>
            <a:pPr algn="l">
              <a:buNone/>
            </a:pPr>
            <a:r>
              <a:rPr lang="en-US" sz="1600" dirty="0">
                <a:solidFill>
                  <a:srgbClr val="A0AEC0"/>
                </a:solidFill>
              </a:rPr>
              <a:t>Muda (waste), Mura (unevenness), Muri (overburden) erode every process.</a:t>
            </a:r>
          </a:p>
        </p:txBody>
      </p:sp>
      <p:sp>
        <p:nvSpPr>
          <p:cNvPr id="576" name="TW6"/>
          <p:cNvSpPr>
            <a:spLocks noGrp="1"/>
          </p:cNvSpPr>
          <p:nvPr/>
        </p:nvSpPr>
        <p:spPr>
          <a:xfrm>
            <a:off x="6146800" y="2641600"/>
            <a:ext cx="2819400" cy="1524000"/>
          </a:xfrm>
          <a:prstGeom prst="rect">
            <a:avLst/>
          </a:prstGeom>
          <a:solidFill>
            <a:srgbClr val="16213E"/>
          </a:solidFill>
          <a:ln w="9525">
            <a:solidFill>
              <a:srgbClr val="00B4D8"/>
            </a:solidFill>
          </a:ln>
        </p:spPr>
        <p:txBody>
          <a:bodyPr lIns="114300" tIns="114300" rIns="114300" anchor="t"/>
          <a:lstStyle/>
          <a:p>
            <a:pPr algn="l">
              <a:buNone/>
            </a:pPr>
            <a:r>
              <a:rPr lang="en-US" sz="1867" b="1" dirty="0">
                <a:solidFill>
                  <a:srgbClr val="00B4D8"/>
                </a:solidFill>
              </a:rPr>
              <a:t>7. Measure What Matters</a:t>
            </a:r>
          </a:p>
          <a:p>
            <a:pPr algn="l">
              <a:buNone/>
            </a:pPr>
            <a:r>
              <a:rPr lang="en-US" sz="100" dirty="0">
                <a:solidFill>
                  <a:srgbClr val="1A1A2E"/>
                </a:solidFill>
              </a:rPr>
              <a:t> </a:t>
            </a:r>
          </a:p>
          <a:p>
            <a:pPr algn="l">
              <a:buNone/>
            </a:pPr>
            <a:r>
              <a:rPr lang="en-US" sz="1600" dirty="0">
                <a:solidFill>
                  <a:srgbClr val="A0AEC0"/>
                </a:solidFill>
              </a:rPr>
              <a:t>Track leading indicators (activity) and lagging indicators (results) together.</a:t>
            </a:r>
          </a:p>
        </p:txBody>
      </p:sp>
      <p:sp>
        <p:nvSpPr>
          <p:cNvPr id="577" name="TW7"/>
          <p:cNvSpPr>
            <a:spLocks noGrp="1"/>
          </p:cNvSpPr>
          <p:nvPr/>
        </p:nvSpPr>
        <p:spPr>
          <a:xfrm>
            <a:off x="9067800" y="2641600"/>
            <a:ext cx="2819400" cy="1524000"/>
          </a:xfrm>
          <a:prstGeom prst="rect">
            <a:avLst/>
          </a:prstGeom>
          <a:solidFill>
            <a:srgbClr val="16213E"/>
          </a:solidFill>
          <a:ln w="9525">
            <a:solidFill>
              <a:srgbClr val="06D6A0"/>
            </a:solidFill>
          </a:ln>
        </p:spPr>
        <p:txBody>
          <a:bodyPr lIns="114300" tIns="114300" rIns="114300" anchor="t"/>
          <a:lstStyle/>
          <a:p>
            <a:pPr algn="l">
              <a:buNone/>
            </a:pPr>
            <a:r>
              <a:rPr lang="en-US" sz="1867" b="1" dirty="0">
                <a:solidFill>
                  <a:srgbClr val="06D6A0"/>
                </a:solidFill>
              </a:rPr>
              <a:t>8. Culture is the Goal</a:t>
            </a:r>
          </a:p>
          <a:p>
            <a:pPr algn="l">
              <a:buNone/>
            </a:pPr>
            <a:r>
              <a:rPr lang="en-US" sz="100" dirty="0">
                <a:solidFill>
                  <a:srgbClr val="1A1A2E"/>
                </a:solidFill>
              </a:rPr>
              <a:t> </a:t>
            </a:r>
          </a:p>
          <a:p>
            <a:pPr algn="l">
              <a:buNone/>
            </a:pPr>
            <a:r>
              <a:rPr lang="en-US" sz="1600" dirty="0">
                <a:solidFill>
                  <a:srgbClr val="A0AEC0"/>
                </a:solidFill>
              </a:rPr>
              <a:t>A Kaizen culture — where improvement is expected — is the destination.</a:t>
            </a:r>
          </a:p>
        </p:txBody>
      </p:sp>
      <p:sp>
        <p:nvSpPr>
          <p:cNvPr id="580" name="Close"/>
          <p:cNvSpPr>
            <a:spLocks noGrp="1"/>
          </p:cNvSpPr>
          <p:nvPr/>
        </p:nvSpPr>
        <p:spPr>
          <a:xfrm>
            <a:off x="304800" y="4267200"/>
            <a:ext cx="11582400" cy="2286000"/>
          </a:xfrm>
          <a:prstGeom prst="rect">
            <a:avLst/>
          </a:prstGeom>
          <a:solidFill>
            <a:srgbClr val="0F3460"/>
          </a:solidFill>
          <a:ln w="19050">
            <a:solidFill>
              <a:srgbClr val="E94560"/>
            </a:solidFill>
          </a:ln>
        </p:spPr>
        <p:txBody>
          <a:bodyPr lIns="457200" rIns="457200" anchor="ctr"/>
          <a:lstStyle/>
          <a:p>
            <a:pPr algn="ctr">
              <a:buNone/>
            </a:pPr>
            <a:r>
              <a:rPr lang="en-US" sz="2933" b="1" dirty="0">
                <a:solidFill>
                  <a:srgbClr val="F4F6F8"/>
                </a:solidFill>
              </a:rPr>
              <a:t>The Kaizen Challenge</a:t>
            </a:r>
          </a:p>
          <a:p>
            <a:pPr algn="ctr">
              <a:buNone/>
            </a:pPr>
            <a:r>
              <a:rPr lang="en-US" sz="100" dirty="0">
                <a:solidFill>
                  <a:srgbClr val="0F3460"/>
                </a:solidFill>
              </a:rPr>
              <a:t> </a:t>
            </a:r>
          </a:p>
          <a:p>
            <a:pPr algn="ctr">
              <a:buNone/>
            </a:pPr>
            <a:r>
              <a:rPr lang="en-US" sz="2133" dirty="0">
                <a:solidFill>
                  <a:srgbClr val="D0D8E4"/>
                </a:solidFill>
              </a:rPr>
              <a:t>Find one thing to improve today. Do it. Measure it. Share it. Repeat tomorrow.</a:t>
            </a:r>
          </a:p>
          <a:p>
            <a:pPr algn="ctr">
              <a:buNone/>
            </a:pPr>
            <a:r>
              <a:rPr lang="en-US" sz="100" dirty="0">
                <a:solidFill>
                  <a:srgbClr val="0F3460"/>
                </a:solidFill>
              </a:rPr>
              <a:t> </a:t>
            </a:r>
          </a:p>
          <a:p>
            <a:pPr algn="ctr">
              <a:buNone/>
            </a:pPr>
            <a:r>
              <a:rPr lang="en-US" sz="1867" i="1" dirty="0">
                <a:solidFill>
                  <a:srgbClr val="E94560"/>
                </a:solidFill>
              </a:rPr>
              <a:t>"There is always a better way. Your job is to find it." — Kaizen Principle</a:t>
            </a:r>
          </a:p>
        </p:txBody>
      </p:sp>
    </p:spTree>
    <p:extLst>
      <p:ext uri="{BB962C8B-B14F-4D97-AF65-F5344CB8AC3E}">
        <p14:creationId xmlns:p14="http://schemas.microsoft.com/office/powerpoint/2010/main" val="4147031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601" name="TBar"/>
          <p:cNvSpPr>
            <a:spLocks noGrp="1"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602" name="Title"/>
          <p:cNvSpPr>
            <a:spLocks noGrp="1"/>
          </p:cNvSpPr>
          <p:nvPr/>
        </p:nvSpPr>
        <p:spPr>
          <a:xfrm>
            <a:off x="304800" y="101600"/>
            <a:ext cx="10160000" cy="711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4000" b="1" dirty="0">
                <a:solidFill>
                  <a:srgbClr val="F4F6F8"/>
                </a:solidFill>
              </a:rPr>
              <a:t>Kaizen Quick Reference: Tools at a Glance</a:t>
            </a:r>
          </a:p>
        </p:txBody>
      </p:sp>
      <p:sp>
        <p:nvSpPr>
          <p:cNvPr id="603" name="Num"/>
          <p:cNvSpPr>
            <a:spLocks noGrp="1"/>
          </p:cNvSpPr>
          <p:nvPr/>
        </p:nvSpPr>
        <p:spPr>
          <a:xfrm>
            <a:off x="11582400" y="203200"/>
            <a:ext cx="609600" cy="508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133" b="1" dirty="0">
                <a:solidFill>
                  <a:srgbClr val="F4F6F8"/>
                </a:solidFill>
              </a:rPr>
              <a:t>17</a:t>
            </a:r>
          </a:p>
        </p:txBody>
      </p:sp>
      <p:sp>
        <p:nvSpPr>
          <p:cNvPr id="610" name="Tool0"/>
          <p:cNvSpPr>
            <a:spLocks noGrp="1"/>
          </p:cNvSpPr>
          <p:nvPr/>
        </p:nvSpPr>
        <p:spPr>
          <a:xfrm>
            <a:off x="304800" y="1066667"/>
            <a:ext cx="914400" cy="16256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867" b="1" dirty="0">
                <a:solidFill>
                  <a:srgbClr val="F4F6F8"/>
                </a:solidFill>
              </a:rPr>
              <a:t>5 Whys</a:t>
            </a:r>
          </a:p>
        </p:txBody>
      </p:sp>
      <p:sp>
        <p:nvSpPr>
          <p:cNvPr id="611" name="ToolContent0"/>
          <p:cNvSpPr>
            <a:spLocks noGrp="1"/>
          </p:cNvSpPr>
          <p:nvPr/>
        </p:nvSpPr>
        <p:spPr>
          <a:xfrm>
            <a:off x="1219200" y="1066667"/>
            <a:ext cx="4773600" cy="1625600"/>
          </a:xfrm>
          <a:prstGeom prst="rect">
            <a:avLst/>
          </a:prstGeom>
          <a:solidFill>
            <a:srgbClr val="16213E"/>
          </a:solidFill>
          <a:ln w="9525">
            <a:solidFill>
              <a:srgbClr val="E94560"/>
            </a:solidFill>
          </a:ln>
        </p:spPr>
        <p:txBody>
          <a:bodyPr lIns="114300" tIns="76200" rIns="114300" anchor="t"/>
          <a:lstStyle/>
          <a:p>
            <a:pPr algn="l">
              <a:buNone/>
            </a:pPr>
            <a:r>
              <a:rPr lang="en-US" sz="1467" i="1" dirty="0">
                <a:solidFill>
                  <a:srgbClr val="E94560"/>
                </a:solidFill>
              </a:rPr>
              <a:t>When you have a problem to solve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State the problem clearly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Ask 'Why is this happening?'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Answer honestly based on facts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Ask 'Why?' again on the answer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Repeat 5 times — or until root cause is found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Address the final root cause, not the symptom</a:t>
            </a:r>
          </a:p>
        </p:txBody>
      </p:sp>
      <p:sp>
        <p:nvSpPr>
          <p:cNvPr id="2" name="Tool1"/>
          <p:cNvSpPr>
            <a:spLocks noGrp="1"/>
          </p:cNvSpPr>
          <p:nvPr/>
        </p:nvSpPr>
        <p:spPr>
          <a:xfrm>
            <a:off x="304800" y="2793867"/>
            <a:ext cx="914400" cy="16256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867" b="1" dirty="0">
                <a:solidFill>
                  <a:srgbClr val="F4F6F8"/>
                </a:solidFill>
              </a:rPr>
              <a:t>PDCA Cycle</a:t>
            </a:r>
          </a:p>
        </p:txBody>
      </p:sp>
      <p:sp>
        <p:nvSpPr>
          <p:cNvPr id="612" name="ToolContent1"/>
          <p:cNvSpPr>
            <a:spLocks noGrp="1"/>
          </p:cNvSpPr>
          <p:nvPr/>
        </p:nvSpPr>
        <p:spPr>
          <a:xfrm>
            <a:off x="1219200" y="2793867"/>
            <a:ext cx="4773600" cy="1625600"/>
          </a:xfrm>
          <a:prstGeom prst="rect">
            <a:avLst/>
          </a:prstGeom>
          <a:solidFill>
            <a:srgbClr val="16213E"/>
          </a:solidFill>
          <a:ln w="9525">
            <a:solidFill>
              <a:srgbClr val="F5A623"/>
            </a:solidFill>
          </a:ln>
        </p:spPr>
        <p:txBody>
          <a:bodyPr lIns="114300" tIns="76200" rIns="114300" anchor="t"/>
          <a:lstStyle/>
          <a:p>
            <a:pPr algn="l">
              <a:buNone/>
            </a:pPr>
            <a:r>
              <a:rPr lang="en-US" sz="1467" i="1" dirty="0">
                <a:solidFill>
                  <a:srgbClr val="F5A623"/>
                </a:solidFill>
              </a:rPr>
              <a:t>For any structured improvement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Plan: Define problem and target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Do: Test solution at small scale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Check: Measure vs. target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Act: Standardize if successful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Repeat for the next improvement</a:t>
            </a:r>
          </a:p>
        </p:txBody>
      </p:sp>
      <p:sp>
        <p:nvSpPr>
          <p:cNvPr id="3" name="Tool2"/>
          <p:cNvSpPr>
            <a:spLocks noGrp="1"/>
          </p:cNvSpPr>
          <p:nvPr/>
        </p:nvSpPr>
        <p:spPr>
          <a:xfrm>
            <a:off x="304800" y="4521067"/>
            <a:ext cx="914400" cy="16256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867" b="1" dirty="0">
                <a:solidFill>
                  <a:srgbClr val="F4F6F8"/>
                </a:solidFill>
              </a:rPr>
              <a:t>A3 Report</a:t>
            </a:r>
          </a:p>
        </p:txBody>
      </p:sp>
      <p:sp>
        <p:nvSpPr>
          <p:cNvPr id="613" name="ToolContent2"/>
          <p:cNvSpPr>
            <a:spLocks noGrp="1"/>
          </p:cNvSpPr>
          <p:nvPr/>
        </p:nvSpPr>
        <p:spPr>
          <a:xfrm>
            <a:off x="1219200" y="4521067"/>
            <a:ext cx="4773600" cy="1625600"/>
          </a:xfrm>
          <a:prstGeom prst="rect">
            <a:avLst/>
          </a:prstGeom>
          <a:solidFill>
            <a:srgbClr val="16213E"/>
          </a:solidFill>
          <a:ln w="9525">
            <a:solidFill>
              <a:srgbClr val="00B4D8"/>
            </a:solidFill>
          </a:ln>
        </p:spPr>
        <p:txBody>
          <a:bodyPr lIns="114300" tIns="76200" rIns="114300" anchor="t"/>
          <a:lstStyle/>
          <a:p>
            <a:pPr algn="l">
              <a:buNone/>
            </a:pPr>
            <a:r>
              <a:rPr lang="en-US" sz="1467" i="1" dirty="0">
                <a:solidFill>
                  <a:srgbClr val="00B4D8"/>
                </a:solidFill>
              </a:rPr>
              <a:t>For complex problems or cross-team issues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Single-page structured problem-solving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Background, current state, target state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Root cause analysis section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Countermeasures and implementation plan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Follow-up and measurable results</a:t>
            </a:r>
          </a:p>
        </p:txBody>
      </p:sp>
      <p:sp>
        <p:nvSpPr>
          <p:cNvPr id="4" name="Tool3"/>
          <p:cNvSpPr>
            <a:spLocks noGrp="1"/>
          </p:cNvSpPr>
          <p:nvPr/>
        </p:nvSpPr>
        <p:spPr>
          <a:xfrm>
            <a:off x="6196800" y="1066667"/>
            <a:ext cx="914400" cy="1625600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867" b="1" dirty="0">
                <a:solidFill>
                  <a:srgbClr val="F4F6F8"/>
                </a:solidFill>
              </a:rPr>
              <a:t>Fishbone Diagram</a:t>
            </a:r>
          </a:p>
        </p:txBody>
      </p:sp>
      <p:sp>
        <p:nvSpPr>
          <p:cNvPr id="614" name="ToolContent3"/>
          <p:cNvSpPr>
            <a:spLocks noGrp="1"/>
          </p:cNvSpPr>
          <p:nvPr/>
        </p:nvSpPr>
        <p:spPr>
          <a:xfrm>
            <a:off x="7111200" y="1066667"/>
            <a:ext cx="4773600" cy="1625600"/>
          </a:xfrm>
          <a:prstGeom prst="rect">
            <a:avLst/>
          </a:prstGeom>
          <a:solidFill>
            <a:srgbClr val="16213E"/>
          </a:solidFill>
          <a:ln w="9525">
            <a:solidFill>
              <a:srgbClr val="06D6A0"/>
            </a:solidFill>
          </a:ln>
        </p:spPr>
        <p:txBody>
          <a:bodyPr lIns="114300" tIns="76200" rIns="114300" anchor="t"/>
          <a:lstStyle/>
          <a:p>
            <a:pPr algn="l">
              <a:buNone/>
            </a:pPr>
            <a:r>
              <a:rPr lang="en-US" sz="1467" i="1" dirty="0">
                <a:solidFill>
                  <a:srgbClr val="06D6A0"/>
                </a:solidFill>
              </a:rPr>
              <a:t>To visualize all possible causes of a problem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Draw the problem as the fish head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6 main bones: Machine, Method, Material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Man, Measurement, Environment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Brainstorm causes on each bone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Identify highest-probability root causes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Validate with data before acting</a:t>
            </a:r>
          </a:p>
        </p:txBody>
      </p:sp>
      <p:sp>
        <p:nvSpPr>
          <p:cNvPr id="5" name="Tool4"/>
          <p:cNvSpPr>
            <a:spLocks noGrp="1"/>
          </p:cNvSpPr>
          <p:nvPr/>
        </p:nvSpPr>
        <p:spPr>
          <a:xfrm>
            <a:off x="6196800" y="2793867"/>
            <a:ext cx="914400" cy="16256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867" b="1" dirty="0">
                <a:solidFill>
                  <a:srgbClr val="F4F6F8"/>
                </a:solidFill>
              </a:rPr>
              <a:t>Value Stream Map</a:t>
            </a:r>
          </a:p>
        </p:txBody>
      </p:sp>
      <p:sp>
        <p:nvSpPr>
          <p:cNvPr id="615" name="ToolContent4"/>
          <p:cNvSpPr>
            <a:spLocks noGrp="1"/>
          </p:cNvSpPr>
          <p:nvPr/>
        </p:nvSpPr>
        <p:spPr>
          <a:xfrm>
            <a:off x="7111200" y="2793867"/>
            <a:ext cx="4773600" cy="1625600"/>
          </a:xfrm>
          <a:prstGeom prst="rect">
            <a:avLst/>
          </a:prstGeom>
          <a:solidFill>
            <a:srgbClr val="16213E"/>
          </a:solidFill>
          <a:ln w="9525">
            <a:solidFill>
              <a:srgbClr val="A855F7"/>
            </a:solidFill>
          </a:ln>
        </p:spPr>
        <p:txBody>
          <a:bodyPr lIns="114300" tIns="76200" rIns="114300" anchor="t"/>
          <a:lstStyle/>
          <a:p>
            <a:pPr algn="l">
              <a:buNone/>
            </a:pPr>
            <a:r>
              <a:rPr lang="en-US" sz="1467" i="1" dirty="0">
                <a:solidFill>
                  <a:srgbClr val="A855F7"/>
                </a:solidFill>
              </a:rPr>
              <a:t>To see entire process flow end-to-end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Map current state — every step, wait, and flow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Identify all waste points visually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Design the ideal future state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Create an improvement implementation plan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Use kaizen bursts to mark improvement areas</a:t>
            </a:r>
          </a:p>
        </p:txBody>
      </p:sp>
      <p:sp>
        <p:nvSpPr>
          <p:cNvPr id="6" name="Tool5"/>
          <p:cNvSpPr>
            <a:spLocks noGrp="1"/>
          </p:cNvSpPr>
          <p:nvPr/>
        </p:nvSpPr>
        <p:spPr>
          <a:xfrm>
            <a:off x="6196800" y="4521067"/>
            <a:ext cx="914400" cy="16256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867" b="1" dirty="0">
                <a:solidFill>
                  <a:srgbClr val="F4F6F8"/>
                </a:solidFill>
              </a:rPr>
              <a:t>Standardized Work</a:t>
            </a:r>
          </a:p>
        </p:txBody>
      </p:sp>
      <p:sp>
        <p:nvSpPr>
          <p:cNvPr id="616" name="ToolContent5"/>
          <p:cNvSpPr>
            <a:spLocks noGrp="1"/>
          </p:cNvSpPr>
          <p:nvPr/>
        </p:nvSpPr>
        <p:spPr>
          <a:xfrm>
            <a:off x="7111200" y="4521067"/>
            <a:ext cx="4773600" cy="1625600"/>
          </a:xfrm>
          <a:prstGeom prst="rect">
            <a:avLst/>
          </a:prstGeom>
          <a:solidFill>
            <a:srgbClr val="16213E"/>
          </a:solidFill>
          <a:ln w="9525">
            <a:solidFill>
              <a:srgbClr val="E94560"/>
            </a:solidFill>
          </a:ln>
        </p:spPr>
        <p:txBody>
          <a:bodyPr lIns="114300" tIns="76200" rIns="114300" anchor="t"/>
          <a:lstStyle/>
          <a:p>
            <a:pPr algn="l">
              <a:buNone/>
            </a:pPr>
            <a:r>
              <a:rPr lang="en-US" sz="1467" i="1" dirty="0">
                <a:solidFill>
                  <a:srgbClr val="E94560"/>
                </a:solidFill>
              </a:rPr>
              <a:t>After every successful improvement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Document the new best-known method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Include photos, diagrams, key parameters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Post at the point of use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Train all operators before implementing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Audit compliance regularly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Update immediately when improved further</a:t>
            </a:r>
          </a:p>
        </p:txBody>
      </p:sp>
    </p:spTree>
    <p:extLst>
      <p:ext uri="{BB962C8B-B14F-4D97-AF65-F5344CB8AC3E}">
        <p14:creationId xmlns:p14="http://schemas.microsoft.com/office/powerpoint/2010/main" val="398431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41" name="TBar"/>
          <p:cNvSpPr>
            <a:spLocks noGrp="1"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42" name="TitleTxt"/>
          <p:cNvSpPr>
            <a:spLocks noGrp="1"/>
          </p:cNvSpPr>
          <p:nvPr/>
        </p:nvSpPr>
        <p:spPr>
          <a:xfrm>
            <a:off x="304800" y="101600"/>
            <a:ext cx="10160000" cy="711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3600" b="1" dirty="0">
                <a:solidFill>
                  <a:srgbClr val="F4F6F8"/>
                </a:solidFill>
              </a:rPr>
              <a:t>Kaizen as Philosophy vs. Kaizen as Event</a:t>
            </a:r>
          </a:p>
        </p:txBody>
      </p:sp>
      <p:sp>
        <p:nvSpPr>
          <p:cNvPr id="43" name="Num"/>
          <p:cNvSpPr>
            <a:spLocks noGrp="1"/>
          </p:cNvSpPr>
          <p:nvPr/>
        </p:nvSpPr>
        <p:spPr>
          <a:xfrm>
            <a:off x="11582400" y="203200"/>
            <a:ext cx="609600" cy="5080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133" b="1" dirty="0">
                <a:solidFill>
                  <a:srgbClr val="1A1A2E"/>
                </a:solidFill>
              </a:rPr>
              <a:t>02</a:t>
            </a:r>
          </a:p>
        </p:txBody>
      </p:sp>
      <p:sp>
        <p:nvSpPr>
          <p:cNvPr id="45" name="EventHdr"/>
          <p:cNvSpPr>
            <a:spLocks noGrp="1"/>
          </p:cNvSpPr>
          <p:nvPr/>
        </p:nvSpPr>
        <p:spPr>
          <a:xfrm>
            <a:off x="304800" y="1016000"/>
            <a:ext cx="5486400" cy="6604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900" b="1" dirty="0">
                <a:solidFill>
                  <a:srgbClr val="F4F6F8"/>
                </a:solidFill>
              </a:rPr>
              <a:t>⚠ Kaizen as an EVENT</a:t>
            </a:r>
          </a:p>
        </p:txBody>
      </p:sp>
      <p:sp>
        <p:nvSpPr>
          <p:cNvPr id="46" name="PhilHdr"/>
          <p:cNvSpPr>
            <a:spLocks noGrp="1"/>
          </p:cNvSpPr>
          <p:nvPr/>
        </p:nvSpPr>
        <p:spPr>
          <a:xfrm>
            <a:off x="6400800" y="1016000"/>
            <a:ext cx="5486400" cy="660400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900" b="1" dirty="0">
                <a:solidFill>
                  <a:srgbClr val="1A1A2E"/>
                </a:solidFill>
              </a:rPr>
              <a:t>✓ Kaizen as a PHILOSOPHY</a:t>
            </a:r>
          </a:p>
        </p:txBody>
      </p:sp>
      <p:sp>
        <p:nvSpPr>
          <p:cNvPr id="47" name="Divider"/>
          <p:cNvSpPr>
            <a:spLocks noGrp="1"/>
          </p:cNvSpPr>
          <p:nvPr/>
        </p:nvSpPr>
        <p:spPr>
          <a:xfrm>
            <a:off x="6096000" y="1016000"/>
            <a:ext cx="101600" cy="4775200"/>
          </a:xfrm>
          <a:prstGeom prst="rect">
            <a:avLst/>
          </a:prstGeom>
          <a:solidFill>
            <a:srgbClr val="2D3748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48" name="EventList"/>
          <p:cNvSpPr>
            <a:spLocks noGrp="1"/>
          </p:cNvSpPr>
          <p:nvPr/>
        </p:nvSpPr>
        <p:spPr>
          <a:xfrm>
            <a:off x="304800" y="1778000"/>
            <a:ext cx="5486400" cy="40132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lIns="182880" tIns="182880" rIns="182880" anchor="t"/>
          <a:lstStyle/>
          <a:p>
            <a:pPr marL="342900" indent="-342900" algn="l">
              <a:lnSpc>
                <a:spcPct val="160000"/>
              </a:lnSpc>
              <a:buFont typeface="Arial"/>
              <a:buChar char="•"/>
            </a:pPr>
            <a:r>
              <a:rPr lang="en-US" sz="1900" dirty="0">
                <a:solidFill>
                  <a:srgbClr val="D0D8E4"/>
                </a:solidFill>
              </a:rPr>
              <a:t>Scheduled workshops (1–5 days)</a:t>
            </a:r>
          </a:p>
          <a:p>
            <a:pPr marL="342900" indent="-342900" algn="l">
              <a:lnSpc>
                <a:spcPct val="160000"/>
              </a:lnSpc>
              <a:buFont typeface="Arial"/>
              <a:buChar char="•"/>
            </a:pPr>
            <a:r>
              <a:rPr lang="en-US" sz="1900" dirty="0">
                <a:solidFill>
                  <a:srgbClr val="D0D8E4"/>
                </a:solidFill>
              </a:rPr>
              <a:t>Led by external consultants</a:t>
            </a:r>
          </a:p>
          <a:p>
            <a:pPr marL="342900" indent="-342900" algn="l">
              <a:lnSpc>
                <a:spcPct val="160000"/>
              </a:lnSpc>
              <a:buFont typeface="Arial"/>
              <a:buChar char="•"/>
            </a:pPr>
            <a:r>
              <a:rPr lang="en-US" sz="1900" dirty="0">
                <a:solidFill>
                  <a:srgbClr val="D0D8E4"/>
                </a:solidFill>
              </a:rPr>
              <a:t>Improvement stops when event ends</a:t>
            </a:r>
          </a:p>
          <a:p>
            <a:pPr marL="342900" indent="-342900" algn="l">
              <a:lnSpc>
                <a:spcPct val="160000"/>
              </a:lnSpc>
              <a:buFont typeface="Arial"/>
              <a:buChar char="•"/>
            </a:pPr>
            <a:r>
              <a:rPr lang="en-US" sz="1900" dirty="0">
                <a:solidFill>
                  <a:srgbClr val="D0D8E4"/>
                </a:solidFill>
              </a:rPr>
              <a:t>Produces reports, not habits</a:t>
            </a:r>
          </a:p>
          <a:p>
            <a:pPr marL="342900" indent="-342900" algn="l">
              <a:lnSpc>
                <a:spcPct val="160000"/>
              </a:lnSpc>
              <a:buFont typeface="Arial"/>
              <a:buChar char="•"/>
            </a:pPr>
            <a:r>
              <a:rPr lang="en-US" sz="1900" dirty="0">
                <a:solidFill>
                  <a:srgbClr val="D0D8E4"/>
                </a:solidFill>
              </a:rPr>
              <a:t>Creates 'Kaizen fatigue'</a:t>
            </a:r>
          </a:p>
          <a:p>
            <a:pPr marL="342900" indent="-342900" algn="l">
              <a:lnSpc>
                <a:spcPct val="160000"/>
              </a:lnSpc>
              <a:buFont typeface="Arial"/>
              <a:buChar char="•"/>
            </a:pPr>
            <a:r>
              <a:rPr lang="en-US" sz="1900" dirty="0">
                <a:solidFill>
                  <a:srgbClr val="D0D8E4"/>
                </a:solidFill>
              </a:rPr>
              <a:t>Results often revert over time</a:t>
            </a:r>
          </a:p>
        </p:txBody>
      </p:sp>
      <p:sp>
        <p:nvSpPr>
          <p:cNvPr id="49" name="PhilList"/>
          <p:cNvSpPr>
            <a:spLocks noGrp="1"/>
          </p:cNvSpPr>
          <p:nvPr/>
        </p:nvSpPr>
        <p:spPr>
          <a:xfrm>
            <a:off x="6400800" y="1778000"/>
            <a:ext cx="5486400" cy="40132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lIns="182880" tIns="182880" rIns="182880" anchor="t"/>
          <a:lstStyle/>
          <a:p>
            <a:pPr marL="342900" indent="-342900" algn="l">
              <a:lnSpc>
                <a:spcPct val="160000"/>
              </a:lnSpc>
              <a:buFont typeface="Arial"/>
              <a:buChar char="•"/>
            </a:pPr>
            <a:r>
              <a:rPr lang="en-US" sz="1900" dirty="0">
                <a:solidFill>
                  <a:srgbClr val="D0D8E4"/>
                </a:solidFill>
              </a:rPr>
              <a:t>Daily mindset — embedded in culture</a:t>
            </a:r>
          </a:p>
          <a:p>
            <a:pPr marL="342900" indent="-342900" algn="l">
              <a:lnSpc>
                <a:spcPct val="160000"/>
              </a:lnSpc>
              <a:buFont typeface="Arial"/>
              <a:buChar char="•"/>
            </a:pPr>
            <a:r>
              <a:rPr lang="en-US" sz="1900" dirty="0">
                <a:solidFill>
                  <a:srgbClr val="D0D8E4"/>
                </a:solidFill>
              </a:rPr>
              <a:t>Owned by every team member</a:t>
            </a:r>
          </a:p>
          <a:p>
            <a:pPr marL="342900" indent="-342900" algn="l">
              <a:lnSpc>
                <a:spcPct val="160000"/>
              </a:lnSpc>
              <a:buFont typeface="Arial"/>
              <a:buChar char="•"/>
            </a:pPr>
            <a:r>
              <a:rPr lang="en-US" sz="1900" dirty="0">
                <a:solidFill>
                  <a:srgbClr val="D0D8E4"/>
                </a:solidFill>
              </a:rPr>
              <a:t>Improvement never stops</a:t>
            </a:r>
          </a:p>
          <a:p>
            <a:pPr marL="342900" indent="-342900" algn="l">
              <a:lnSpc>
                <a:spcPct val="160000"/>
              </a:lnSpc>
              <a:buFont typeface="Arial"/>
              <a:buChar char="•"/>
            </a:pPr>
            <a:r>
              <a:rPr lang="en-US" sz="1900" dirty="0">
                <a:solidFill>
                  <a:srgbClr val="D0D8E4"/>
                </a:solidFill>
              </a:rPr>
              <a:t>Builds habits and standards</a:t>
            </a:r>
          </a:p>
          <a:p>
            <a:pPr marL="342900" indent="-342900" algn="l">
              <a:lnSpc>
                <a:spcPct val="160000"/>
              </a:lnSpc>
              <a:buFont typeface="Arial"/>
              <a:buChar char="•"/>
            </a:pPr>
            <a:r>
              <a:rPr lang="en-US" sz="1900" dirty="0">
                <a:solidFill>
                  <a:srgbClr val="D0D8E4"/>
                </a:solidFill>
              </a:rPr>
              <a:t>Creates energy and ownership</a:t>
            </a:r>
          </a:p>
          <a:p>
            <a:pPr marL="342900" indent="-342900" algn="l">
              <a:lnSpc>
                <a:spcPct val="160000"/>
              </a:lnSpc>
              <a:buFont typeface="Arial"/>
              <a:buChar char="•"/>
            </a:pPr>
            <a:r>
              <a:rPr lang="en-US" sz="1900" dirty="0">
                <a:solidFill>
                  <a:srgbClr val="D0D8E4"/>
                </a:solidFill>
              </a:rPr>
              <a:t>Results compound over time</a:t>
            </a:r>
          </a:p>
        </p:txBody>
      </p:sp>
      <p:sp>
        <p:nvSpPr>
          <p:cNvPr id="50" name="Insight"/>
          <p:cNvSpPr>
            <a:spLocks noGrp="1"/>
          </p:cNvSpPr>
          <p:nvPr/>
        </p:nvSpPr>
        <p:spPr>
          <a:xfrm>
            <a:off x="304800" y="5892800"/>
            <a:ext cx="11582400" cy="660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i="1" dirty="0">
                <a:solidFill>
                  <a:srgbClr val="F5A623"/>
                </a:solidFill>
              </a:rPr>
              <a:t>Key Insight: Kaizen events have value, but only when embedded within a culture of daily improvement.</a:t>
            </a:r>
          </a:p>
        </p:txBody>
      </p:sp>
    </p:spTree>
    <p:extLst>
      <p:ext uri="{BB962C8B-B14F-4D97-AF65-F5344CB8AC3E}">
        <p14:creationId xmlns:p14="http://schemas.microsoft.com/office/powerpoint/2010/main" val="4289815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61" name="TBar"/>
          <p:cNvSpPr>
            <a:spLocks noGrp="1"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62" name="Title"/>
          <p:cNvSpPr>
            <a:spLocks noGrp="1"/>
          </p:cNvSpPr>
          <p:nvPr/>
        </p:nvSpPr>
        <p:spPr>
          <a:xfrm>
            <a:off x="304800" y="101600"/>
            <a:ext cx="10160000" cy="711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4000" b="1" dirty="0">
                <a:solidFill>
                  <a:srgbClr val="F4F6F8"/>
                </a:solidFill>
              </a:rPr>
              <a:t>The Kaizen Mindset: 10 Guiding Principles</a:t>
            </a:r>
          </a:p>
        </p:txBody>
      </p:sp>
      <p:sp>
        <p:nvSpPr>
          <p:cNvPr id="63" name="Num"/>
          <p:cNvSpPr>
            <a:spLocks noGrp="1"/>
          </p:cNvSpPr>
          <p:nvPr/>
        </p:nvSpPr>
        <p:spPr>
          <a:xfrm>
            <a:off x="11582400" y="203200"/>
            <a:ext cx="609600" cy="5080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133" b="1" dirty="0">
                <a:solidFill>
                  <a:srgbClr val="F4F6F8"/>
                </a:solidFill>
              </a:rPr>
              <a:t>03</a:t>
            </a:r>
          </a:p>
        </p:txBody>
      </p:sp>
      <p:sp>
        <p:nvSpPr>
          <p:cNvPr id="70" name="NBadge0"/>
          <p:cNvSpPr>
            <a:spLocks noGrp="1"/>
          </p:cNvSpPr>
          <p:nvPr/>
        </p:nvSpPr>
        <p:spPr>
          <a:xfrm>
            <a:off x="304800" y="1168400"/>
            <a:ext cx="406400" cy="10033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01</a:t>
            </a:r>
          </a:p>
        </p:txBody>
      </p:sp>
      <p:sp>
        <p:nvSpPr>
          <p:cNvPr id="71" name="PTxt0"/>
          <p:cNvSpPr>
            <a:spLocks noGrp="1"/>
          </p:cNvSpPr>
          <p:nvPr/>
        </p:nvSpPr>
        <p:spPr>
          <a:xfrm>
            <a:off x="762000" y="1168400"/>
            <a:ext cx="5486400" cy="10033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867" b="1" dirty="0">
                <a:solidFill>
                  <a:srgbClr val="E94560"/>
                </a:solidFill>
              </a:rPr>
              <a:t>Stop blaming</a:t>
            </a:r>
            <a:r>
              <a:rPr lang="en-US" sz="1600" dirty="0">
                <a:solidFill>
                  <a:srgbClr val="A0AEC0"/>
                </a:solidFill>
              </a:rPr>
              <a:t> — Look at processes, not people</a:t>
            </a:r>
          </a:p>
        </p:txBody>
      </p:sp>
      <p:sp>
        <p:nvSpPr>
          <p:cNvPr id="73" name="NBadge1"/>
          <p:cNvSpPr>
            <a:spLocks noGrp="1"/>
          </p:cNvSpPr>
          <p:nvPr/>
        </p:nvSpPr>
        <p:spPr>
          <a:xfrm>
            <a:off x="304800" y="2273300"/>
            <a:ext cx="406400" cy="10033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02</a:t>
            </a:r>
          </a:p>
        </p:txBody>
      </p:sp>
      <p:sp>
        <p:nvSpPr>
          <p:cNvPr id="74" name="PTxt1"/>
          <p:cNvSpPr>
            <a:spLocks noGrp="1"/>
          </p:cNvSpPr>
          <p:nvPr/>
        </p:nvSpPr>
        <p:spPr>
          <a:xfrm>
            <a:off x="762000" y="2273300"/>
            <a:ext cx="5486400" cy="10033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867" b="1" dirty="0">
                <a:solidFill>
                  <a:srgbClr val="F5A623"/>
                </a:solidFill>
              </a:rPr>
              <a:t>Abandon fixed ideas</a:t>
            </a:r>
            <a:r>
              <a:rPr lang="en-US" sz="1600" dirty="0">
                <a:solidFill>
                  <a:srgbClr val="A0AEC0"/>
                </a:solidFill>
              </a:rPr>
              <a:t> — 'We've always done it this way' is the enemy</a:t>
            </a:r>
          </a:p>
        </p:txBody>
      </p:sp>
      <p:sp>
        <p:nvSpPr>
          <p:cNvPr id="76" name="NBadge2"/>
          <p:cNvSpPr>
            <a:spLocks noGrp="1"/>
          </p:cNvSpPr>
          <p:nvPr/>
        </p:nvSpPr>
        <p:spPr>
          <a:xfrm>
            <a:off x="304800" y="3378200"/>
            <a:ext cx="406400" cy="10033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03</a:t>
            </a:r>
          </a:p>
        </p:txBody>
      </p:sp>
      <p:sp>
        <p:nvSpPr>
          <p:cNvPr id="77" name="PTxt2"/>
          <p:cNvSpPr>
            <a:spLocks noGrp="1"/>
          </p:cNvSpPr>
          <p:nvPr/>
        </p:nvSpPr>
        <p:spPr>
          <a:xfrm>
            <a:off x="762000" y="3378200"/>
            <a:ext cx="5486400" cy="10033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867" b="1" dirty="0">
                <a:solidFill>
                  <a:srgbClr val="00B4D8"/>
                </a:solidFill>
              </a:rPr>
              <a:t>Question everything</a:t>
            </a:r>
            <a:r>
              <a:rPr lang="en-US" sz="1600" dirty="0">
                <a:solidFill>
                  <a:srgbClr val="A0AEC0"/>
                </a:solidFill>
              </a:rPr>
              <a:t> — Ask 'why?' 5 times before accepting any answer</a:t>
            </a:r>
          </a:p>
        </p:txBody>
      </p:sp>
      <p:sp>
        <p:nvSpPr>
          <p:cNvPr id="79" name="NBadge3"/>
          <p:cNvSpPr>
            <a:spLocks noGrp="1"/>
          </p:cNvSpPr>
          <p:nvPr/>
        </p:nvSpPr>
        <p:spPr>
          <a:xfrm>
            <a:off x="304800" y="4483100"/>
            <a:ext cx="406400" cy="1003300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04</a:t>
            </a:r>
          </a:p>
        </p:txBody>
      </p:sp>
      <p:sp>
        <p:nvSpPr>
          <p:cNvPr id="80" name="PTxt3"/>
          <p:cNvSpPr>
            <a:spLocks noGrp="1"/>
          </p:cNvSpPr>
          <p:nvPr/>
        </p:nvSpPr>
        <p:spPr>
          <a:xfrm>
            <a:off x="762000" y="4483100"/>
            <a:ext cx="5486400" cy="10033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867" b="1" dirty="0">
                <a:solidFill>
                  <a:srgbClr val="06D6A0"/>
                </a:solidFill>
              </a:rPr>
              <a:t>Prefer low-cost solutions</a:t>
            </a:r>
            <a:r>
              <a:rPr lang="en-US" sz="1600" dirty="0">
                <a:solidFill>
                  <a:srgbClr val="A0AEC0"/>
                </a:solidFill>
              </a:rPr>
              <a:t> — Improvement needn't require big investment</a:t>
            </a:r>
          </a:p>
        </p:txBody>
      </p:sp>
      <p:sp>
        <p:nvSpPr>
          <p:cNvPr id="82" name="NBadge4"/>
          <p:cNvSpPr>
            <a:spLocks noGrp="1"/>
          </p:cNvSpPr>
          <p:nvPr/>
        </p:nvSpPr>
        <p:spPr>
          <a:xfrm>
            <a:off x="304800" y="5588000"/>
            <a:ext cx="406400" cy="10033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05</a:t>
            </a:r>
          </a:p>
        </p:txBody>
      </p:sp>
      <p:sp>
        <p:nvSpPr>
          <p:cNvPr id="83" name="PTxt4"/>
          <p:cNvSpPr>
            <a:spLocks noGrp="1"/>
          </p:cNvSpPr>
          <p:nvPr/>
        </p:nvSpPr>
        <p:spPr>
          <a:xfrm>
            <a:off x="762000" y="5588000"/>
            <a:ext cx="5486400" cy="10033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867" b="1" dirty="0">
                <a:solidFill>
                  <a:srgbClr val="E94560"/>
                </a:solidFill>
              </a:rPr>
              <a:t>Make mistakes — then fix them</a:t>
            </a:r>
            <a:r>
              <a:rPr lang="en-US" sz="1600" dirty="0">
                <a:solidFill>
                  <a:srgbClr val="A0AEC0"/>
                </a:solidFill>
              </a:rPr>
              <a:t> — A culture of safe experimentation is essential</a:t>
            </a:r>
          </a:p>
        </p:txBody>
      </p:sp>
      <p:sp>
        <p:nvSpPr>
          <p:cNvPr id="85" name="NBadge5"/>
          <p:cNvSpPr>
            <a:spLocks noGrp="1"/>
          </p:cNvSpPr>
          <p:nvPr/>
        </p:nvSpPr>
        <p:spPr>
          <a:xfrm>
            <a:off x="6196800" y="1168400"/>
            <a:ext cx="406400" cy="10033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06</a:t>
            </a:r>
          </a:p>
        </p:txBody>
      </p:sp>
      <p:sp>
        <p:nvSpPr>
          <p:cNvPr id="86" name="PTxt5"/>
          <p:cNvSpPr>
            <a:spLocks noGrp="1"/>
          </p:cNvSpPr>
          <p:nvPr/>
        </p:nvSpPr>
        <p:spPr>
          <a:xfrm>
            <a:off x="6654000" y="1168400"/>
            <a:ext cx="5486400" cy="10033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867" b="1" dirty="0">
                <a:solidFill>
                  <a:srgbClr val="F5A623"/>
                </a:solidFill>
              </a:rPr>
              <a:t>Seek wisdom from many</a:t>
            </a:r>
            <a:r>
              <a:rPr lang="en-US" sz="1600" dirty="0">
                <a:solidFill>
                  <a:srgbClr val="A0AEC0"/>
                </a:solidFill>
              </a:rPr>
              <a:t> — 10 ideas from 10 people beats 1 expert</a:t>
            </a:r>
          </a:p>
        </p:txBody>
      </p:sp>
      <p:sp>
        <p:nvSpPr>
          <p:cNvPr id="88" name="NBadge6"/>
          <p:cNvSpPr>
            <a:spLocks noGrp="1"/>
          </p:cNvSpPr>
          <p:nvPr/>
        </p:nvSpPr>
        <p:spPr>
          <a:xfrm>
            <a:off x="6196800" y="2273300"/>
            <a:ext cx="406400" cy="10033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07</a:t>
            </a:r>
          </a:p>
        </p:txBody>
      </p:sp>
      <p:sp>
        <p:nvSpPr>
          <p:cNvPr id="89" name="PTxt6"/>
          <p:cNvSpPr>
            <a:spLocks noGrp="1"/>
          </p:cNvSpPr>
          <p:nvPr/>
        </p:nvSpPr>
        <p:spPr>
          <a:xfrm>
            <a:off x="6654000" y="2273300"/>
            <a:ext cx="5486400" cy="10033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867" b="1" dirty="0">
                <a:solidFill>
                  <a:srgbClr val="00B4D8"/>
                </a:solidFill>
              </a:rPr>
              <a:t>Get information from the source</a:t>
            </a:r>
            <a:r>
              <a:rPr lang="en-US" sz="1600" dirty="0">
                <a:solidFill>
                  <a:srgbClr val="A0AEC0"/>
                </a:solidFill>
              </a:rPr>
              <a:t> — Go to Gemba — the actual workplace</a:t>
            </a:r>
          </a:p>
        </p:txBody>
      </p:sp>
      <p:sp>
        <p:nvSpPr>
          <p:cNvPr id="91" name="NBadge7"/>
          <p:cNvSpPr>
            <a:spLocks noGrp="1"/>
          </p:cNvSpPr>
          <p:nvPr/>
        </p:nvSpPr>
        <p:spPr>
          <a:xfrm>
            <a:off x="6196800" y="3378200"/>
            <a:ext cx="406400" cy="1003300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08</a:t>
            </a:r>
          </a:p>
        </p:txBody>
      </p:sp>
      <p:sp>
        <p:nvSpPr>
          <p:cNvPr id="92" name="PTxt7"/>
          <p:cNvSpPr>
            <a:spLocks noGrp="1"/>
          </p:cNvSpPr>
          <p:nvPr/>
        </p:nvSpPr>
        <p:spPr>
          <a:xfrm>
            <a:off x="6654000" y="3378200"/>
            <a:ext cx="5486400" cy="10033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867" b="1" dirty="0">
                <a:solidFill>
                  <a:srgbClr val="06D6A0"/>
                </a:solidFill>
              </a:rPr>
              <a:t>Improve incrementally</a:t>
            </a:r>
            <a:r>
              <a:rPr lang="en-US" sz="1600" dirty="0">
                <a:solidFill>
                  <a:srgbClr val="A0AEC0"/>
                </a:solidFill>
              </a:rPr>
              <a:t> — Small, consistent steps create big results</a:t>
            </a:r>
          </a:p>
        </p:txBody>
      </p:sp>
      <p:sp>
        <p:nvSpPr>
          <p:cNvPr id="94" name="NBadge8"/>
          <p:cNvSpPr>
            <a:spLocks noGrp="1"/>
          </p:cNvSpPr>
          <p:nvPr/>
        </p:nvSpPr>
        <p:spPr>
          <a:xfrm>
            <a:off x="6196800" y="4483100"/>
            <a:ext cx="406400" cy="10033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09</a:t>
            </a:r>
          </a:p>
        </p:txBody>
      </p:sp>
      <p:sp>
        <p:nvSpPr>
          <p:cNvPr id="95" name="PTxt8"/>
          <p:cNvSpPr>
            <a:spLocks noGrp="1"/>
          </p:cNvSpPr>
          <p:nvPr/>
        </p:nvSpPr>
        <p:spPr>
          <a:xfrm>
            <a:off x="6654000" y="4483100"/>
            <a:ext cx="5486400" cy="10033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867" b="1" dirty="0">
                <a:solidFill>
                  <a:srgbClr val="E94560"/>
                </a:solidFill>
              </a:rPr>
              <a:t>Standardize &amp; sustain</a:t>
            </a:r>
            <a:r>
              <a:rPr lang="en-US" sz="1600" dirty="0">
                <a:solidFill>
                  <a:srgbClr val="A0AEC0"/>
                </a:solidFill>
              </a:rPr>
              <a:t> — Lock in gains before seeking the next improvement</a:t>
            </a:r>
          </a:p>
        </p:txBody>
      </p:sp>
      <p:sp>
        <p:nvSpPr>
          <p:cNvPr id="97" name="NBadge9"/>
          <p:cNvSpPr>
            <a:spLocks noGrp="1"/>
          </p:cNvSpPr>
          <p:nvPr/>
        </p:nvSpPr>
        <p:spPr>
          <a:xfrm>
            <a:off x="6196800" y="5588000"/>
            <a:ext cx="406400" cy="10033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600" b="1" dirty="0">
                <a:solidFill>
                  <a:srgbClr val="F4F6F8"/>
                </a:solidFill>
              </a:rPr>
              <a:t>10</a:t>
            </a:r>
          </a:p>
        </p:txBody>
      </p:sp>
      <p:sp>
        <p:nvSpPr>
          <p:cNvPr id="98" name="PTxt9"/>
          <p:cNvSpPr>
            <a:spLocks noGrp="1"/>
          </p:cNvSpPr>
          <p:nvPr/>
        </p:nvSpPr>
        <p:spPr>
          <a:xfrm>
            <a:off x="6654000" y="5588000"/>
            <a:ext cx="5486400" cy="10033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867" b="1" dirty="0">
                <a:solidFill>
                  <a:srgbClr val="F5A623"/>
                </a:solidFill>
              </a:rPr>
              <a:t>Never be satisfied</a:t>
            </a:r>
            <a:r>
              <a:rPr lang="en-US" sz="1600" dirty="0">
                <a:solidFill>
                  <a:srgbClr val="A0AEC0"/>
                </a:solidFill>
              </a:rPr>
              <a:t> — There is always room to improve</a:t>
            </a:r>
          </a:p>
        </p:txBody>
      </p:sp>
    </p:spTree>
    <p:extLst>
      <p:ext uri="{BB962C8B-B14F-4D97-AF65-F5344CB8AC3E}">
        <p14:creationId xmlns:p14="http://schemas.microsoft.com/office/powerpoint/2010/main" val="1804759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101" name="TBar"/>
          <p:cNvSpPr>
            <a:spLocks noGrp="1"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102" name="Title"/>
          <p:cNvSpPr>
            <a:spLocks noGrp="1"/>
          </p:cNvSpPr>
          <p:nvPr/>
        </p:nvSpPr>
        <p:spPr>
          <a:xfrm>
            <a:off x="304800" y="101600"/>
            <a:ext cx="10160000" cy="711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4000" b="1" dirty="0">
                <a:solidFill>
                  <a:srgbClr val="F4F6F8"/>
                </a:solidFill>
              </a:rPr>
              <a:t>PDCA: The Engine of Kaizen</a:t>
            </a:r>
          </a:p>
        </p:txBody>
      </p:sp>
      <p:sp>
        <p:nvSpPr>
          <p:cNvPr id="103" name="Num"/>
          <p:cNvSpPr>
            <a:spLocks noGrp="1"/>
          </p:cNvSpPr>
          <p:nvPr/>
        </p:nvSpPr>
        <p:spPr>
          <a:xfrm>
            <a:off x="11582400" y="203200"/>
            <a:ext cx="609600" cy="508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133" b="1" dirty="0">
                <a:solidFill>
                  <a:srgbClr val="F4F6F8"/>
                </a:solidFill>
              </a:rPr>
              <a:t>04</a:t>
            </a:r>
          </a:p>
        </p:txBody>
      </p:sp>
      <p:sp>
        <p:nvSpPr>
          <p:cNvPr id="110" name="PLANCard"/>
          <p:cNvSpPr>
            <a:spLocks noGrp="1"/>
          </p:cNvSpPr>
          <p:nvPr/>
        </p:nvSpPr>
        <p:spPr>
          <a:xfrm>
            <a:off x="304800" y="1066800"/>
            <a:ext cx="5689600" cy="2641600"/>
          </a:xfrm>
          <a:prstGeom prst="rect">
            <a:avLst/>
          </a:prstGeom>
          <a:solidFill>
            <a:srgbClr val="16213E"/>
          </a:solidFill>
          <a:ln w="19050">
            <a:solidFill>
              <a:srgbClr val="E94560"/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111" name="PLANBadge"/>
          <p:cNvSpPr>
            <a:spLocks noGrp="1"/>
          </p:cNvSpPr>
          <p:nvPr/>
        </p:nvSpPr>
        <p:spPr>
          <a:xfrm>
            <a:off x="406400" y="1168400"/>
            <a:ext cx="660400" cy="6604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3733" b="1" dirty="0">
                <a:solidFill>
                  <a:srgbClr val="F4F6F8"/>
                </a:solidFill>
              </a:rPr>
              <a:t>P</a:t>
            </a:r>
          </a:p>
        </p:txBody>
      </p:sp>
      <p:sp>
        <p:nvSpPr>
          <p:cNvPr id="112" name="PLANLbl"/>
          <p:cNvSpPr>
            <a:spLocks noGrp="1"/>
          </p:cNvSpPr>
          <p:nvPr/>
        </p:nvSpPr>
        <p:spPr>
          <a:xfrm>
            <a:off x="1168400" y="1270000"/>
            <a:ext cx="4724400" cy="457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2667" b="1" dirty="0">
                <a:solidFill>
                  <a:srgbClr val="E94560"/>
                </a:solidFill>
              </a:rPr>
              <a:t>PLAN</a:t>
            </a:r>
          </a:p>
        </p:txBody>
      </p:sp>
      <p:sp>
        <p:nvSpPr>
          <p:cNvPr id="113" name="PLANList"/>
          <p:cNvSpPr>
            <a:spLocks noGrp="1"/>
          </p:cNvSpPr>
          <p:nvPr/>
        </p:nvSpPr>
        <p:spPr>
          <a:xfrm>
            <a:off x="406400" y="1981200"/>
            <a:ext cx="5486400" cy="16256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marL="228600" indent="-228600" algn="l">
              <a:buFont typeface="Arial"/>
              <a:buChar char="▸"/>
            </a:pPr>
            <a:r>
              <a:rPr lang="en-US" sz="1600" dirty="0">
                <a:solidFill>
                  <a:srgbClr val="D0D8E4"/>
                </a:solidFill>
              </a:rPr>
              <a:t>Define the problem clearly</a:t>
            </a:r>
          </a:p>
          <a:p>
            <a:pPr marL="228600" indent="-228600" algn="l">
              <a:buFont typeface="Arial"/>
              <a:buChar char="▸"/>
            </a:pPr>
            <a:r>
              <a:rPr lang="en-US" sz="1600" dirty="0">
                <a:solidFill>
                  <a:srgbClr val="D0D8E4"/>
                </a:solidFill>
              </a:rPr>
              <a:t>Identify root cause (ask Why 5x)</a:t>
            </a:r>
          </a:p>
          <a:p>
            <a:pPr marL="228600" indent="-228600" algn="l">
              <a:buFont typeface="Arial"/>
              <a:buChar char="▸"/>
            </a:pPr>
            <a:r>
              <a:rPr lang="en-US" sz="1600" dirty="0">
                <a:solidFill>
                  <a:srgbClr val="D0D8E4"/>
                </a:solidFill>
              </a:rPr>
              <a:t>Set measurable improvement target</a:t>
            </a:r>
          </a:p>
          <a:p>
            <a:pPr marL="228600" indent="-228600" algn="l">
              <a:buFont typeface="Arial"/>
              <a:buChar char="▸"/>
            </a:pPr>
            <a:r>
              <a:rPr lang="en-US" sz="1600" dirty="0">
                <a:solidFill>
                  <a:srgbClr val="D0D8E4"/>
                </a:solidFill>
              </a:rPr>
              <a:t>Design the solution / countermeasure</a:t>
            </a:r>
          </a:p>
        </p:txBody>
      </p:sp>
      <p:sp>
        <p:nvSpPr>
          <p:cNvPr id="2" name="DOCard"/>
          <p:cNvSpPr>
            <a:spLocks noGrp="1"/>
          </p:cNvSpPr>
          <p:nvPr/>
        </p:nvSpPr>
        <p:spPr>
          <a:xfrm>
            <a:off x="6197600" y="1066800"/>
            <a:ext cx="5689600" cy="2641600"/>
          </a:xfrm>
          <a:prstGeom prst="rect">
            <a:avLst/>
          </a:prstGeom>
          <a:solidFill>
            <a:srgbClr val="16213E"/>
          </a:solidFill>
          <a:ln w="19050">
            <a:solidFill>
              <a:srgbClr val="F5A623"/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3" name="DOBadge"/>
          <p:cNvSpPr>
            <a:spLocks noGrp="1"/>
          </p:cNvSpPr>
          <p:nvPr/>
        </p:nvSpPr>
        <p:spPr>
          <a:xfrm>
            <a:off x="6299200" y="1168400"/>
            <a:ext cx="660400" cy="6604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3733" b="1" dirty="0">
                <a:solidFill>
                  <a:srgbClr val="F4F6F8"/>
                </a:solidFill>
              </a:rPr>
              <a:t>D</a:t>
            </a:r>
          </a:p>
        </p:txBody>
      </p:sp>
      <p:sp>
        <p:nvSpPr>
          <p:cNvPr id="4" name="DOLbl"/>
          <p:cNvSpPr>
            <a:spLocks noGrp="1"/>
          </p:cNvSpPr>
          <p:nvPr/>
        </p:nvSpPr>
        <p:spPr>
          <a:xfrm>
            <a:off x="7061200" y="1270000"/>
            <a:ext cx="4724400" cy="457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2667" b="1" dirty="0">
                <a:solidFill>
                  <a:srgbClr val="F5A623"/>
                </a:solidFill>
              </a:rPr>
              <a:t>DO</a:t>
            </a:r>
          </a:p>
        </p:txBody>
      </p:sp>
      <p:sp>
        <p:nvSpPr>
          <p:cNvPr id="114" name="DOList"/>
          <p:cNvSpPr>
            <a:spLocks noGrp="1"/>
          </p:cNvSpPr>
          <p:nvPr/>
        </p:nvSpPr>
        <p:spPr>
          <a:xfrm>
            <a:off x="6299200" y="1981200"/>
            <a:ext cx="5486400" cy="16256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marL="228600" indent="-228600" algn="l">
              <a:buFont typeface="Arial"/>
              <a:buChar char="▸"/>
            </a:pPr>
            <a:r>
              <a:rPr lang="en-US" sz="1600" dirty="0">
                <a:solidFill>
                  <a:srgbClr val="D0D8E4"/>
                </a:solidFill>
              </a:rPr>
              <a:t>Implement on a small scale first</a:t>
            </a:r>
          </a:p>
          <a:p>
            <a:pPr marL="228600" indent="-228600" algn="l">
              <a:buFont typeface="Arial"/>
              <a:buChar char="▸"/>
            </a:pPr>
            <a:r>
              <a:rPr lang="en-US" sz="1600" dirty="0">
                <a:solidFill>
                  <a:srgbClr val="D0D8E4"/>
                </a:solidFill>
              </a:rPr>
              <a:t>Run a controlled pilot or test</a:t>
            </a:r>
          </a:p>
          <a:p>
            <a:pPr marL="228600" indent="-228600" algn="l">
              <a:buFont typeface="Arial"/>
              <a:buChar char="▸"/>
            </a:pPr>
            <a:r>
              <a:rPr lang="en-US" sz="1600" dirty="0">
                <a:solidFill>
                  <a:srgbClr val="D0D8E4"/>
                </a:solidFill>
              </a:rPr>
              <a:t>Train involved team members</a:t>
            </a:r>
          </a:p>
          <a:p>
            <a:pPr marL="228600" indent="-228600" algn="l">
              <a:buFont typeface="Arial"/>
              <a:buChar char="▸"/>
            </a:pPr>
            <a:r>
              <a:rPr lang="en-US" sz="1600" dirty="0">
                <a:solidFill>
                  <a:srgbClr val="D0D8E4"/>
                </a:solidFill>
              </a:rPr>
              <a:t>Document exactly what was done</a:t>
            </a:r>
          </a:p>
        </p:txBody>
      </p:sp>
      <p:sp>
        <p:nvSpPr>
          <p:cNvPr id="5" name="CHECKCard"/>
          <p:cNvSpPr>
            <a:spLocks noGrp="1"/>
          </p:cNvSpPr>
          <p:nvPr/>
        </p:nvSpPr>
        <p:spPr>
          <a:xfrm>
            <a:off x="304800" y="4013200"/>
            <a:ext cx="5689600" cy="2641600"/>
          </a:xfrm>
          <a:prstGeom prst="rect">
            <a:avLst/>
          </a:prstGeom>
          <a:solidFill>
            <a:srgbClr val="16213E"/>
          </a:solidFill>
          <a:ln w="19050">
            <a:solidFill>
              <a:srgbClr val="00B4D8"/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6" name="CHECKBadge"/>
          <p:cNvSpPr>
            <a:spLocks noGrp="1"/>
          </p:cNvSpPr>
          <p:nvPr/>
        </p:nvSpPr>
        <p:spPr>
          <a:xfrm>
            <a:off x="406400" y="4114800"/>
            <a:ext cx="660400" cy="660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3733" b="1" dirty="0">
                <a:solidFill>
                  <a:srgbClr val="F4F6F8"/>
                </a:solidFill>
              </a:rPr>
              <a:t>C</a:t>
            </a:r>
          </a:p>
        </p:txBody>
      </p:sp>
      <p:sp>
        <p:nvSpPr>
          <p:cNvPr id="7" name="CHECKLbl"/>
          <p:cNvSpPr>
            <a:spLocks noGrp="1"/>
          </p:cNvSpPr>
          <p:nvPr/>
        </p:nvSpPr>
        <p:spPr>
          <a:xfrm>
            <a:off x="1168400" y="4216400"/>
            <a:ext cx="4724400" cy="457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2667" b="1" dirty="0">
                <a:solidFill>
                  <a:srgbClr val="00B4D8"/>
                </a:solidFill>
              </a:rPr>
              <a:t>CHECK</a:t>
            </a:r>
          </a:p>
        </p:txBody>
      </p:sp>
      <p:sp>
        <p:nvSpPr>
          <p:cNvPr id="115" name="CHECKList"/>
          <p:cNvSpPr>
            <a:spLocks noGrp="1"/>
          </p:cNvSpPr>
          <p:nvPr/>
        </p:nvSpPr>
        <p:spPr>
          <a:xfrm>
            <a:off x="406400" y="4927600"/>
            <a:ext cx="5486400" cy="16256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marL="228600" indent="-228600" algn="l">
              <a:buFont typeface="Arial"/>
              <a:buChar char="▸"/>
            </a:pPr>
            <a:r>
              <a:rPr lang="en-US" sz="1600" dirty="0">
                <a:solidFill>
                  <a:srgbClr val="D0D8E4"/>
                </a:solidFill>
              </a:rPr>
              <a:t>Measure results vs. the target</a:t>
            </a:r>
          </a:p>
          <a:p>
            <a:pPr marL="228600" indent="-228600" algn="l">
              <a:buFont typeface="Arial"/>
              <a:buChar char="▸"/>
            </a:pPr>
            <a:r>
              <a:rPr lang="en-US" sz="1600" dirty="0">
                <a:solidFill>
                  <a:srgbClr val="D0D8E4"/>
                </a:solidFill>
              </a:rPr>
              <a:t>Identify unintended side-effects</a:t>
            </a:r>
          </a:p>
          <a:p>
            <a:pPr marL="228600" indent="-228600" algn="l">
              <a:buFont typeface="Arial"/>
              <a:buChar char="▸"/>
            </a:pPr>
            <a:r>
              <a:rPr lang="en-US" sz="1600" dirty="0">
                <a:solidFill>
                  <a:srgbClr val="D0D8E4"/>
                </a:solidFill>
              </a:rPr>
              <a:t>Compare data: before vs. after</a:t>
            </a:r>
          </a:p>
          <a:p>
            <a:pPr marL="228600" indent="-228600" algn="l">
              <a:buFont typeface="Arial"/>
              <a:buChar char="▸"/>
            </a:pPr>
            <a:r>
              <a:rPr lang="en-US" sz="1600" dirty="0">
                <a:solidFill>
                  <a:srgbClr val="D0D8E4"/>
                </a:solidFill>
              </a:rPr>
              <a:t>Decide: did it work as planned?</a:t>
            </a:r>
          </a:p>
        </p:txBody>
      </p:sp>
      <p:sp>
        <p:nvSpPr>
          <p:cNvPr id="8" name="ACTCard"/>
          <p:cNvSpPr>
            <a:spLocks noGrp="1"/>
          </p:cNvSpPr>
          <p:nvPr/>
        </p:nvSpPr>
        <p:spPr>
          <a:xfrm>
            <a:off x="6197600" y="4013200"/>
            <a:ext cx="5689600" cy="2641600"/>
          </a:xfrm>
          <a:prstGeom prst="rect">
            <a:avLst/>
          </a:prstGeom>
          <a:solidFill>
            <a:srgbClr val="16213E"/>
          </a:solidFill>
          <a:ln w="19050">
            <a:solidFill>
              <a:srgbClr val="06D6A0"/>
            </a:solidFill>
          </a:ln>
        </p:spPr>
        <p:txBody>
          <a:bodyPr/>
          <a:lstStyle/>
          <a:p>
            <a:endParaRPr/>
          </a:p>
        </p:txBody>
      </p:sp>
      <p:sp>
        <p:nvSpPr>
          <p:cNvPr id="9" name="ACTBadge"/>
          <p:cNvSpPr>
            <a:spLocks noGrp="1"/>
          </p:cNvSpPr>
          <p:nvPr/>
        </p:nvSpPr>
        <p:spPr>
          <a:xfrm>
            <a:off x="6299200" y="4114800"/>
            <a:ext cx="660400" cy="660400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3733" b="1" dirty="0">
                <a:solidFill>
                  <a:srgbClr val="F4F6F8"/>
                </a:solidFill>
              </a:rPr>
              <a:t>A</a:t>
            </a:r>
          </a:p>
        </p:txBody>
      </p:sp>
      <p:sp>
        <p:nvSpPr>
          <p:cNvPr id="10" name="ACTLbl"/>
          <p:cNvSpPr>
            <a:spLocks noGrp="1"/>
          </p:cNvSpPr>
          <p:nvPr/>
        </p:nvSpPr>
        <p:spPr>
          <a:xfrm>
            <a:off x="7061200" y="4216400"/>
            <a:ext cx="4724400" cy="457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2667" b="1" dirty="0">
                <a:solidFill>
                  <a:srgbClr val="06D6A0"/>
                </a:solidFill>
              </a:rPr>
              <a:t>ACT</a:t>
            </a:r>
          </a:p>
        </p:txBody>
      </p:sp>
      <p:sp>
        <p:nvSpPr>
          <p:cNvPr id="116" name="ACTList"/>
          <p:cNvSpPr>
            <a:spLocks noGrp="1"/>
          </p:cNvSpPr>
          <p:nvPr/>
        </p:nvSpPr>
        <p:spPr>
          <a:xfrm>
            <a:off x="6299200" y="4927600"/>
            <a:ext cx="5486400" cy="162560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marL="228600" indent="-228600" algn="l">
              <a:buFont typeface="Arial"/>
              <a:buChar char="▸"/>
            </a:pPr>
            <a:r>
              <a:rPr lang="en-US" sz="1600" dirty="0">
                <a:solidFill>
                  <a:srgbClr val="D0D8E4"/>
                </a:solidFill>
              </a:rPr>
              <a:t>If success: standardize the change</a:t>
            </a:r>
          </a:p>
          <a:p>
            <a:pPr marL="228600" indent="-228600" algn="l">
              <a:buFont typeface="Arial"/>
              <a:buChar char="▸"/>
            </a:pPr>
            <a:r>
              <a:rPr lang="en-US" sz="1600" dirty="0">
                <a:solidFill>
                  <a:srgbClr val="D0D8E4"/>
                </a:solidFill>
              </a:rPr>
              <a:t>Update procedures and train all</a:t>
            </a:r>
          </a:p>
          <a:p>
            <a:pPr marL="228600" indent="-228600" algn="l">
              <a:buFont typeface="Arial"/>
              <a:buChar char="▸"/>
            </a:pPr>
            <a:r>
              <a:rPr lang="en-US" sz="1600" dirty="0">
                <a:solidFill>
                  <a:srgbClr val="D0D8E4"/>
                </a:solidFill>
              </a:rPr>
              <a:t>If failed: revise the plan and repeat</a:t>
            </a:r>
          </a:p>
          <a:p>
            <a:pPr marL="228600" indent="-228600" algn="l">
              <a:buFont typeface="Arial"/>
              <a:buChar char="▸"/>
            </a:pPr>
            <a:r>
              <a:rPr lang="en-US" sz="1600" dirty="0">
                <a:solidFill>
                  <a:srgbClr val="D0D8E4"/>
                </a:solidFill>
              </a:rPr>
              <a:t>Start the next PDCA cycle</a:t>
            </a:r>
          </a:p>
        </p:txBody>
      </p:sp>
      <p:sp>
        <p:nvSpPr>
          <p:cNvPr id="120" name="Center"/>
          <p:cNvSpPr>
            <a:spLocks noGrp="1"/>
          </p:cNvSpPr>
          <p:nvPr/>
        </p:nvSpPr>
        <p:spPr>
          <a:xfrm>
            <a:off x="5080000" y="3746500"/>
            <a:ext cx="2032000" cy="279400"/>
          </a:xfrm>
          <a:prstGeom prst="rect">
            <a:avLst/>
          </a:prstGeom>
          <a:solidFill>
            <a:srgbClr val="1A1A2E"/>
          </a:solidFill>
          <a:ln w="19050">
            <a:solidFill>
              <a:srgbClr val="718096"/>
            </a:solidFill>
          </a:ln>
        </p:spPr>
        <p:txBody>
          <a:bodyPr anchor="ctr"/>
          <a:lstStyle/>
          <a:p>
            <a:pPr algn="ctr">
              <a:buNone/>
            </a:pPr>
            <a:r>
              <a:rPr lang="en-US" sz="1100" b="1" i="1" dirty="0">
                <a:solidFill>
                  <a:srgbClr val="718096"/>
                </a:solidFill>
              </a:rPr>
              <a:t>↺ REPEAT FOREVER</a:t>
            </a:r>
          </a:p>
          <a:p>
            <a:pPr algn="ctr">
              <a:buNone/>
            </a:pPr>
            <a:r>
              <a:rPr lang="en-US" sz="1100" b="1" i="1" dirty="0">
                <a:solidFill>
                  <a:srgbClr val="718096"/>
                </a:solidFill>
              </a:rPr>
              <a:t>Forever</a:t>
            </a:r>
          </a:p>
        </p:txBody>
      </p:sp>
    </p:spTree>
    <p:extLst>
      <p:ext uri="{BB962C8B-B14F-4D97-AF65-F5344CB8AC3E}">
        <p14:creationId xmlns:p14="http://schemas.microsoft.com/office/powerpoint/2010/main" val="1012657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131" name="TBar"/>
          <p:cNvSpPr>
            <a:spLocks noGrp="1"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132" name="Title"/>
          <p:cNvSpPr>
            <a:spLocks noGrp="1"/>
          </p:cNvSpPr>
          <p:nvPr/>
        </p:nvSpPr>
        <p:spPr>
          <a:xfrm>
            <a:off x="304800" y="101600"/>
            <a:ext cx="10160000" cy="711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4000" b="1" dirty="0">
                <a:solidFill>
                  <a:srgbClr val="F4F6F8"/>
                </a:solidFill>
              </a:rPr>
              <a:t>Muda, Mura, Muri: The 3 Enemies of Flow</a:t>
            </a:r>
          </a:p>
        </p:txBody>
      </p:sp>
      <p:sp>
        <p:nvSpPr>
          <p:cNvPr id="133" name="Num"/>
          <p:cNvSpPr>
            <a:spLocks noGrp="1"/>
          </p:cNvSpPr>
          <p:nvPr/>
        </p:nvSpPr>
        <p:spPr>
          <a:xfrm>
            <a:off x="11582400" y="203200"/>
            <a:ext cx="609600" cy="508000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133" b="1" dirty="0">
                <a:solidFill>
                  <a:srgbClr val="1A1A2E"/>
                </a:solidFill>
              </a:rPr>
              <a:t>05</a:t>
            </a:r>
          </a:p>
        </p:txBody>
      </p:sp>
      <p:sp>
        <p:nvSpPr>
          <p:cNvPr id="134" name="Sub"/>
          <p:cNvSpPr>
            <a:spLocks noGrp="1"/>
          </p:cNvSpPr>
          <p:nvPr/>
        </p:nvSpPr>
        <p:spPr>
          <a:xfrm>
            <a:off x="304800" y="457200"/>
            <a:ext cx="11582400" cy="457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867" i="1" dirty="0">
                <a:solidFill>
                  <a:srgbClr val="718096"/>
                </a:solidFill>
              </a:rPr>
              <a:t>Kaizen targets the elimination of all three types of loss from every process</a:t>
            </a:r>
          </a:p>
        </p:txBody>
      </p:sp>
      <p:sp>
        <p:nvSpPr>
          <p:cNvPr id="140" name="MUDAHdr"/>
          <p:cNvSpPr>
            <a:spLocks noGrp="1"/>
          </p:cNvSpPr>
          <p:nvPr/>
        </p:nvSpPr>
        <p:spPr>
          <a:xfrm>
            <a:off x="304800" y="1016000"/>
            <a:ext cx="3759200" cy="7112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ja-JP" sz="2133" b="1" dirty="0">
                <a:solidFill>
                  <a:srgbClr val="F4F6F8"/>
                </a:solidFill>
              </a:rPr>
              <a:t>無駄  </a:t>
            </a:r>
            <a:r>
              <a:rPr lang="en-US" sz="2933" b="1" dirty="0">
                <a:solidFill>
                  <a:srgbClr val="F4F6F8"/>
                </a:solidFill>
              </a:rPr>
              <a:t>MUDA</a:t>
            </a:r>
          </a:p>
          <a:p>
            <a:pPr algn="ctr">
              <a:buNone/>
            </a:pPr>
            <a:r>
              <a:rPr lang="en-US" sz="1867" dirty="0">
                <a:solidFill>
                  <a:srgbClr val="1A1A2E"/>
                </a:solidFill>
              </a:rPr>
              <a:t>Waste</a:t>
            </a:r>
          </a:p>
        </p:txBody>
      </p:sp>
      <p:sp>
        <p:nvSpPr>
          <p:cNvPr id="143" name="MUDADef"/>
          <p:cNvSpPr>
            <a:spLocks noGrp="1"/>
          </p:cNvSpPr>
          <p:nvPr/>
        </p:nvSpPr>
        <p:spPr>
          <a:xfrm>
            <a:off x="304800" y="1828800"/>
            <a:ext cx="3759200" cy="6604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lIns="114300" rIns="114300" anchor="ctr"/>
          <a:lstStyle/>
          <a:p>
            <a:pPr algn="ctr">
              <a:buNone/>
            </a:pPr>
            <a:r>
              <a:rPr lang="en-US" sz="1600" i="1" dirty="0">
                <a:solidFill>
                  <a:srgbClr val="A0AEC0"/>
                </a:solidFill>
              </a:rPr>
              <a:t>Any activity that consumes resources without adding value for the customer.</a:t>
            </a:r>
          </a:p>
        </p:txBody>
      </p:sp>
      <p:sp>
        <p:nvSpPr>
          <p:cNvPr id="146" name="MUDAList"/>
          <p:cNvSpPr>
            <a:spLocks noGrp="1"/>
          </p:cNvSpPr>
          <p:nvPr/>
        </p:nvSpPr>
        <p:spPr>
          <a:xfrm>
            <a:off x="304800" y="2590800"/>
            <a:ext cx="3759200" cy="4013200"/>
          </a:xfrm>
          <a:prstGeom prst="rect">
            <a:avLst/>
          </a:prstGeom>
          <a:solidFill>
            <a:srgbClr val="0F3460"/>
          </a:solidFill>
          <a:ln w="9525">
            <a:solidFill>
              <a:srgbClr val="E94560"/>
            </a:solidFill>
          </a:ln>
        </p:spPr>
        <p:txBody>
          <a:bodyPr lIns="114300" tIns="114300" rIns="114300" anchor="t"/>
          <a:lstStyle/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Overproduction — making more than needed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Waiting — idle time between steps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Transport — unnecessary movement of materials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Over-processing — doing more than required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Inventory — excess stock at any stage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Motion — unnecessary movement of people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Defects — rework, scrap, and corrections</a:t>
            </a:r>
          </a:p>
        </p:txBody>
      </p:sp>
      <p:sp>
        <p:nvSpPr>
          <p:cNvPr id="141" name="MURAHdr"/>
          <p:cNvSpPr>
            <a:spLocks noGrp="1"/>
          </p:cNvSpPr>
          <p:nvPr/>
        </p:nvSpPr>
        <p:spPr>
          <a:xfrm>
            <a:off x="4216400" y="1016000"/>
            <a:ext cx="3759200" cy="7112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ja-JP" sz="2133" b="1" dirty="0">
                <a:solidFill>
                  <a:srgbClr val="F4F6F8"/>
                </a:solidFill>
              </a:rPr>
              <a:t>斑り  </a:t>
            </a:r>
            <a:r>
              <a:rPr lang="en-US" sz="2933" b="1" dirty="0">
                <a:solidFill>
                  <a:srgbClr val="F4F6F8"/>
                </a:solidFill>
              </a:rPr>
              <a:t>MURA</a:t>
            </a:r>
          </a:p>
          <a:p>
            <a:pPr algn="ctr">
              <a:buNone/>
            </a:pPr>
            <a:r>
              <a:rPr lang="en-US" sz="1867" dirty="0">
                <a:solidFill>
                  <a:srgbClr val="1A1A2E"/>
                </a:solidFill>
              </a:rPr>
              <a:t>Unevenness</a:t>
            </a:r>
          </a:p>
        </p:txBody>
      </p:sp>
      <p:sp>
        <p:nvSpPr>
          <p:cNvPr id="144" name="MURADef"/>
          <p:cNvSpPr>
            <a:spLocks noGrp="1"/>
          </p:cNvSpPr>
          <p:nvPr/>
        </p:nvSpPr>
        <p:spPr>
          <a:xfrm>
            <a:off x="4216400" y="1828800"/>
            <a:ext cx="3759200" cy="6604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lIns="114300" rIns="114300" anchor="ctr"/>
          <a:lstStyle/>
          <a:p>
            <a:pPr algn="ctr">
              <a:buNone/>
            </a:pPr>
            <a:r>
              <a:rPr lang="en-US" sz="1600" i="1" dirty="0">
                <a:solidFill>
                  <a:srgbClr val="A0AEC0"/>
                </a:solidFill>
              </a:rPr>
              <a:t>Irregularity or variation in workload, schedules, or quality standards.</a:t>
            </a:r>
          </a:p>
        </p:txBody>
      </p:sp>
      <p:sp>
        <p:nvSpPr>
          <p:cNvPr id="147" name="MURAList"/>
          <p:cNvSpPr>
            <a:spLocks noGrp="1"/>
          </p:cNvSpPr>
          <p:nvPr/>
        </p:nvSpPr>
        <p:spPr>
          <a:xfrm>
            <a:off x="4216400" y="2590800"/>
            <a:ext cx="3759200" cy="4013200"/>
          </a:xfrm>
          <a:prstGeom prst="rect">
            <a:avLst/>
          </a:prstGeom>
          <a:solidFill>
            <a:srgbClr val="0F3460"/>
          </a:solidFill>
          <a:ln w="9525">
            <a:solidFill>
              <a:srgbClr val="F5A623"/>
            </a:solidFill>
          </a:ln>
        </p:spPr>
        <p:txBody>
          <a:bodyPr lIns="114300" tIns="114300" rIns="114300" anchor="t"/>
          <a:lstStyle/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Uneven work pace across shifts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Batching causing feast-or-famine cycles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Inconsistent customer demand handling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Skill variation between operators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Equipment running at variable speeds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Quality fluctuations across batches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Design changes disrupting flow</a:t>
            </a:r>
          </a:p>
        </p:txBody>
      </p:sp>
      <p:sp>
        <p:nvSpPr>
          <p:cNvPr id="142" name="MURIHdr"/>
          <p:cNvSpPr>
            <a:spLocks noGrp="1"/>
          </p:cNvSpPr>
          <p:nvPr/>
        </p:nvSpPr>
        <p:spPr>
          <a:xfrm>
            <a:off x="8128000" y="1016000"/>
            <a:ext cx="3759200" cy="71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ja-JP" sz="2133" b="1" dirty="0">
                <a:solidFill>
                  <a:srgbClr val="F4F6F8"/>
                </a:solidFill>
              </a:rPr>
              <a:t>無理  </a:t>
            </a:r>
            <a:r>
              <a:rPr lang="en-US" sz="2933" b="1" dirty="0">
                <a:solidFill>
                  <a:srgbClr val="F4F6F8"/>
                </a:solidFill>
              </a:rPr>
              <a:t>MURI</a:t>
            </a:r>
          </a:p>
          <a:p>
            <a:pPr algn="ctr">
              <a:buNone/>
            </a:pPr>
            <a:r>
              <a:rPr lang="en-US" sz="1867" dirty="0">
                <a:solidFill>
                  <a:srgbClr val="1A1A2E"/>
                </a:solidFill>
              </a:rPr>
              <a:t>Overburden</a:t>
            </a:r>
          </a:p>
        </p:txBody>
      </p:sp>
      <p:sp>
        <p:nvSpPr>
          <p:cNvPr id="145" name="MURIDef"/>
          <p:cNvSpPr>
            <a:spLocks noGrp="1"/>
          </p:cNvSpPr>
          <p:nvPr/>
        </p:nvSpPr>
        <p:spPr>
          <a:xfrm>
            <a:off x="8128000" y="1828800"/>
            <a:ext cx="3759200" cy="6604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lIns="114300" rIns="114300" anchor="ctr"/>
          <a:lstStyle/>
          <a:p>
            <a:pPr algn="ctr">
              <a:buNone/>
            </a:pPr>
            <a:r>
              <a:rPr lang="en-US" sz="1600" i="1" dirty="0">
                <a:solidFill>
                  <a:srgbClr val="A0AEC0"/>
                </a:solidFill>
              </a:rPr>
              <a:t>Unreasonable demands placed on people, machines, or systems beyond their capacity.</a:t>
            </a:r>
          </a:p>
        </p:txBody>
      </p:sp>
      <p:sp>
        <p:nvSpPr>
          <p:cNvPr id="148" name="MURIList"/>
          <p:cNvSpPr>
            <a:spLocks noGrp="1"/>
          </p:cNvSpPr>
          <p:nvPr/>
        </p:nvSpPr>
        <p:spPr>
          <a:xfrm>
            <a:off x="8128000" y="2590800"/>
            <a:ext cx="3759200" cy="4013200"/>
          </a:xfrm>
          <a:prstGeom prst="rect">
            <a:avLst/>
          </a:prstGeom>
          <a:solidFill>
            <a:srgbClr val="0F3460"/>
          </a:solidFill>
          <a:ln w="9525">
            <a:solidFill>
              <a:srgbClr val="00B4D8"/>
            </a:solidFill>
          </a:ln>
        </p:spPr>
        <p:txBody>
          <a:bodyPr lIns="114300" tIns="114300" rIns="114300" anchor="t"/>
          <a:lstStyle/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Workers doing unsafe, repetitive tasks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Machines running past rated capacity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Unrealistic production targets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Complex procedures without training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Poor ergonomics causing fatigue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Excessive multitasking</a:t>
            </a:r>
          </a:p>
          <a:p>
            <a:pPr marL="228600" indent="-22860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Schedule padding due to distrust</a:t>
            </a:r>
          </a:p>
        </p:txBody>
      </p:sp>
    </p:spTree>
    <p:extLst>
      <p:ext uri="{BB962C8B-B14F-4D97-AF65-F5344CB8AC3E}">
        <p14:creationId xmlns:p14="http://schemas.microsoft.com/office/powerpoint/2010/main" val="442165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161" name="TBar"/>
          <p:cNvSpPr>
            <a:spLocks noGrp="1"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162" name="Title"/>
          <p:cNvSpPr>
            <a:spLocks noGrp="1"/>
          </p:cNvSpPr>
          <p:nvPr/>
        </p:nvSpPr>
        <p:spPr>
          <a:xfrm>
            <a:off x="304800" y="101600"/>
            <a:ext cx="10160000" cy="711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4000" b="1" dirty="0">
                <a:solidFill>
                  <a:srgbClr val="F4F6F8"/>
                </a:solidFill>
              </a:rPr>
              <a:t>The 5S Framework: Foundation of Kaizen</a:t>
            </a:r>
          </a:p>
        </p:txBody>
      </p:sp>
      <p:sp>
        <p:nvSpPr>
          <p:cNvPr id="163" name="Num"/>
          <p:cNvSpPr>
            <a:spLocks noGrp="1"/>
          </p:cNvSpPr>
          <p:nvPr/>
        </p:nvSpPr>
        <p:spPr>
          <a:xfrm>
            <a:off x="11582400" y="203200"/>
            <a:ext cx="609600" cy="5080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133" b="1" dirty="0">
                <a:solidFill>
                  <a:srgbClr val="1A1A2E"/>
                </a:solidFill>
              </a:rPr>
              <a:t>06</a:t>
            </a:r>
          </a:p>
        </p:txBody>
      </p:sp>
      <p:sp>
        <p:nvSpPr>
          <p:cNvPr id="170" name="SEIRIHdr"/>
          <p:cNvSpPr>
            <a:spLocks noGrp="1"/>
          </p:cNvSpPr>
          <p:nvPr/>
        </p:nvSpPr>
        <p:spPr>
          <a:xfrm>
            <a:off x="203200" y="1016000"/>
            <a:ext cx="2273300" cy="6604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933" b="1" dirty="0">
                <a:solidFill>
                  <a:srgbClr val="F4F6F8"/>
                </a:solidFill>
              </a:rPr>
              <a:t>1S</a:t>
            </a:r>
          </a:p>
          <a:p>
            <a:pPr algn="ctr">
              <a:buNone/>
            </a:pPr>
            <a:r>
              <a:rPr lang="en-US" sz="1867" b="1" dirty="0">
                <a:solidFill>
                  <a:srgbClr val="1A1A2E"/>
                </a:solidFill>
              </a:rPr>
              <a:t>Sort</a:t>
            </a:r>
          </a:p>
        </p:txBody>
      </p:sp>
      <p:sp>
        <p:nvSpPr>
          <p:cNvPr id="171" name="SEIRIName"/>
          <p:cNvSpPr>
            <a:spLocks noGrp="1"/>
          </p:cNvSpPr>
          <p:nvPr/>
        </p:nvSpPr>
        <p:spPr>
          <a:xfrm>
            <a:off x="203200" y="1778000"/>
            <a:ext cx="2273300" cy="4064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ja-JP" sz="1600" dirty="0">
                <a:solidFill>
                  <a:srgbClr val="E94560"/>
                </a:solidFill>
              </a:rPr>
              <a:t>整理  </a:t>
            </a:r>
            <a:r>
              <a:rPr lang="en-US" sz="1600" dirty="0">
                <a:solidFill>
                  <a:srgbClr val="718096"/>
                </a:solidFill>
              </a:rPr>
              <a:t>SEIRI</a:t>
            </a:r>
          </a:p>
        </p:txBody>
      </p:sp>
      <p:sp>
        <p:nvSpPr>
          <p:cNvPr id="172" name="SEIRIDef"/>
          <p:cNvSpPr>
            <a:spLocks noGrp="1"/>
          </p:cNvSpPr>
          <p:nvPr/>
        </p:nvSpPr>
        <p:spPr>
          <a:xfrm>
            <a:off x="203200" y="2286000"/>
            <a:ext cx="2273300" cy="711200"/>
          </a:xfrm>
          <a:prstGeom prst="rect">
            <a:avLst/>
          </a:prstGeom>
          <a:solidFill>
            <a:srgbClr val="0F3460"/>
          </a:solidFill>
          <a:ln w="9525">
            <a:solidFill>
              <a:srgbClr val="E94560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i="1" dirty="0">
                <a:solidFill>
                  <a:srgbClr val="D0D8E4"/>
                </a:solidFill>
              </a:rPr>
              <a:t>Remove everything that is not needed.</a:t>
            </a:r>
          </a:p>
        </p:txBody>
      </p:sp>
      <p:sp>
        <p:nvSpPr>
          <p:cNvPr id="173" name="SEIRIList"/>
          <p:cNvSpPr>
            <a:spLocks noGrp="1"/>
          </p:cNvSpPr>
          <p:nvPr/>
        </p:nvSpPr>
        <p:spPr>
          <a:xfrm>
            <a:off x="203200" y="3098800"/>
            <a:ext cx="2273300" cy="35560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lIns="76200" tIns="114300" rIns="76200" anchor="t"/>
          <a:lstStyle/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Identify necessary vs. unnecessary items</a:t>
            </a:r>
          </a:p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Red-tag items for removal or relocation</a:t>
            </a:r>
          </a:p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Eliminate clutter that hides problems</a:t>
            </a:r>
          </a:p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Ask: 'Is this needed to do our work?'</a:t>
            </a:r>
          </a:p>
        </p:txBody>
      </p:sp>
      <p:sp>
        <p:nvSpPr>
          <p:cNvPr id="175" name="SEITONHdr"/>
          <p:cNvSpPr>
            <a:spLocks noGrp="1"/>
          </p:cNvSpPr>
          <p:nvPr/>
        </p:nvSpPr>
        <p:spPr>
          <a:xfrm>
            <a:off x="2578100" y="1016000"/>
            <a:ext cx="2273300" cy="6604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933" b="1" dirty="0">
                <a:solidFill>
                  <a:srgbClr val="F4F6F8"/>
                </a:solidFill>
              </a:rPr>
              <a:t>2S</a:t>
            </a:r>
          </a:p>
          <a:p>
            <a:pPr algn="ctr">
              <a:buNone/>
            </a:pPr>
            <a:r>
              <a:rPr lang="en-US" sz="1867" b="1" dirty="0">
                <a:solidFill>
                  <a:srgbClr val="1A1A2E"/>
                </a:solidFill>
              </a:rPr>
              <a:t>Set in Order</a:t>
            </a:r>
          </a:p>
        </p:txBody>
      </p:sp>
      <p:sp>
        <p:nvSpPr>
          <p:cNvPr id="176" name="SEITONName"/>
          <p:cNvSpPr>
            <a:spLocks noGrp="1"/>
          </p:cNvSpPr>
          <p:nvPr/>
        </p:nvSpPr>
        <p:spPr>
          <a:xfrm>
            <a:off x="2578100" y="1778000"/>
            <a:ext cx="2273300" cy="4064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ja-JP" sz="1600" dirty="0">
                <a:solidFill>
                  <a:srgbClr val="F5A623"/>
                </a:solidFill>
              </a:rPr>
              <a:t>整頓  </a:t>
            </a:r>
            <a:r>
              <a:rPr lang="en-US" sz="1600" dirty="0">
                <a:solidFill>
                  <a:srgbClr val="718096"/>
                </a:solidFill>
              </a:rPr>
              <a:t>SEITON</a:t>
            </a:r>
          </a:p>
        </p:txBody>
      </p:sp>
      <p:sp>
        <p:nvSpPr>
          <p:cNvPr id="177" name="SEITONDef"/>
          <p:cNvSpPr>
            <a:spLocks noGrp="1"/>
          </p:cNvSpPr>
          <p:nvPr/>
        </p:nvSpPr>
        <p:spPr>
          <a:xfrm>
            <a:off x="2578100" y="2286000"/>
            <a:ext cx="2273300" cy="711200"/>
          </a:xfrm>
          <a:prstGeom prst="rect">
            <a:avLst/>
          </a:prstGeom>
          <a:solidFill>
            <a:srgbClr val="0F3460"/>
          </a:solidFill>
          <a:ln w="9525">
            <a:solidFill>
              <a:srgbClr val="F5A623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i="1" dirty="0">
                <a:solidFill>
                  <a:srgbClr val="D0D8E4"/>
                </a:solidFill>
              </a:rPr>
              <a:t>A place for everything, everything in its place.</a:t>
            </a:r>
          </a:p>
        </p:txBody>
      </p:sp>
      <p:sp>
        <p:nvSpPr>
          <p:cNvPr id="178" name="SEITONList"/>
          <p:cNvSpPr>
            <a:spLocks noGrp="1"/>
          </p:cNvSpPr>
          <p:nvPr/>
        </p:nvSpPr>
        <p:spPr>
          <a:xfrm>
            <a:off x="2578100" y="3098800"/>
            <a:ext cx="2273300" cy="35560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lIns="76200" tIns="114300" rIns="76200" anchor="t"/>
          <a:lstStyle/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Assign a fixed location for every item</a:t>
            </a:r>
          </a:p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Use visual labels, floor markings, shadows</a:t>
            </a:r>
          </a:p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Optimize layout for workflow efficiency</a:t>
            </a:r>
          </a:p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Minimize search time to near zero</a:t>
            </a:r>
          </a:p>
        </p:txBody>
      </p:sp>
      <p:sp>
        <p:nvSpPr>
          <p:cNvPr id="180" name="SEISOHdr"/>
          <p:cNvSpPr>
            <a:spLocks noGrp="1"/>
          </p:cNvSpPr>
          <p:nvPr/>
        </p:nvSpPr>
        <p:spPr>
          <a:xfrm>
            <a:off x="4953000" y="1016000"/>
            <a:ext cx="2273300" cy="660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933" b="1" dirty="0">
                <a:solidFill>
                  <a:srgbClr val="F4F6F8"/>
                </a:solidFill>
              </a:rPr>
              <a:t>3S</a:t>
            </a:r>
          </a:p>
          <a:p>
            <a:pPr algn="ctr">
              <a:buNone/>
            </a:pPr>
            <a:r>
              <a:rPr lang="en-US" sz="1867" b="1" dirty="0">
                <a:solidFill>
                  <a:srgbClr val="1A1A2E"/>
                </a:solidFill>
              </a:rPr>
              <a:t>Shine</a:t>
            </a:r>
          </a:p>
        </p:txBody>
      </p:sp>
      <p:sp>
        <p:nvSpPr>
          <p:cNvPr id="181" name="SEISOName"/>
          <p:cNvSpPr>
            <a:spLocks noGrp="1"/>
          </p:cNvSpPr>
          <p:nvPr/>
        </p:nvSpPr>
        <p:spPr>
          <a:xfrm>
            <a:off x="4953000" y="1778000"/>
            <a:ext cx="2273300" cy="4064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ja-JP" sz="1600" dirty="0">
                <a:solidFill>
                  <a:srgbClr val="00B4D8"/>
                </a:solidFill>
              </a:rPr>
              <a:t>清掃  </a:t>
            </a:r>
            <a:r>
              <a:rPr lang="en-US" sz="1600" dirty="0">
                <a:solidFill>
                  <a:srgbClr val="718096"/>
                </a:solidFill>
              </a:rPr>
              <a:t>SEISO</a:t>
            </a:r>
          </a:p>
        </p:txBody>
      </p:sp>
      <p:sp>
        <p:nvSpPr>
          <p:cNvPr id="182" name="SEISODef"/>
          <p:cNvSpPr>
            <a:spLocks noGrp="1"/>
          </p:cNvSpPr>
          <p:nvPr/>
        </p:nvSpPr>
        <p:spPr>
          <a:xfrm>
            <a:off x="4953000" y="2286000"/>
            <a:ext cx="2273300" cy="711200"/>
          </a:xfrm>
          <a:prstGeom prst="rect">
            <a:avLst/>
          </a:prstGeom>
          <a:solidFill>
            <a:srgbClr val="0F3460"/>
          </a:solidFill>
          <a:ln w="9525">
            <a:solidFill>
              <a:srgbClr val="00B4D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i="1" dirty="0">
                <a:solidFill>
                  <a:srgbClr val="D0D8E4"/>
                </a:solidFill>
              </a:rPr>
              <a:t>Clean and inspect the workplace daily.</a:t>
            </a:r>
          </a:p>
        </p:txBody>
      </p:sp>
      <p:sp>
        <p:nvSpPr>
          <p:cNvPr id="183" name="SEISOList"/>
          <p:cNvSpPr>
            <a:spLocks noGrp="1"/>
          </p:cNvSpPr>
          <p:nvPr/>
        </p:nvSpPr>
        <p:spPr>
          <a:xfrm>
            <a:off x="4953000" y="3098800"/>
            <a:ext cx="2273300" cy="35560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lIns="76200" tIns="114300" rIns="76200" anchor="t"/>
          <a:lstStyle/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Clean is inspection — find problems early</a:t>
            </a:r>
          </a:p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Assign cleaning responsibilities by area</a:t>
            </a:r>
          </a:p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Set daily cleaning standards with checklists</a:t>
            </a:r>
          </a:p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Make abnormalities immediately visible</a:t>
            </a:r>
          </a:p>
        </p:txBody>
      </p:sp>
      <p:sp>
        <p:nvSpPr>
          <p:cNvPr id="185" name="SEIKETSUHdr"/>
          <p:cNvSpPr>
            <a:spLocks noGrp="1"/>
          </p:cNvSpPr>
          <p:nvPr/>
        </p:nvSpPr>
        <p:spPr>
          <a:xfrm>
            <a:off x="7327900" y="1016000"/>
            <a:ext cx="2273300" cy="660400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933" b="1" dirty="0">
                <a:solidFill>
                  <a:srgbClr val="F4F6F8"/>
                </a:solidFill>
              </a:rPr>
              <a:t>4S</a:t>
            </a:r>
          </a:p>
          <a:p>
            <a:pPr algn="ctr">
              <a:buNone/>
            </a:pPr>
            <a:r>
              <a:rPr lang="en-US" sz="1867" b="1" dirty="0">
                <a:solidFill>
                  <a:srgbClr val="1A1A2E"/>
                </a:solidFill>
              </a:rPr>
              <a:t>Standardize</a:t>
            </a:r>
          </a:p>
        </p:txBody>
      </p:sp>
      <p:sp>
        <p:nvSpPr>
          <p:cNvPr id="186" name="SEIKETSUName"/>
          <p:cNvSpPr>
            <a:spLocks noGrp="1"/>
          </p:cNvSpPr>
          <p:nvPr/>
        </p:nvSpPr>
        <p:spPr>
          <a:xfrm>
            <a:off x="7327900" y="1778000"/>
            <a:ext cx="2273300" cy="4064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ja-JP" sz="1600" dirty="0">
                <a:solidFill>
                  <a:srgbClr val="06D6A0"/>
                </a:solidFill>
              </a:rPr>
              <a:t>清潔  </a:t>
            </a:r>
            <a:r>
              <a:rPr lang="en-US" sz="1600" dirty="0">
                <a:solidFill>
                  <a:srgbClr val="718096"/>
                </a:solidFill>
              </a:rPr>
              <a:t>SEIKETSU</a:t>
            </a:r>
          </a:p>
        </p:txBody>
      </p:sp>
      <p:sp>
        <p:nvSpPr>
          <p:cNvPr id="187" name="SEIKETSUDef"/>
          <p:cNvSpPr>
            <a:spLocks noGrp="1"/>
          </p:cNvSpPr>
          <p:nvPr/>
        </p:nvSpPr>
        <p:spPr>
          <a:xfrm>
            <a:off x="7327900" y="2286000"/>
            <a:ext cx="2273300" cy="711200"/>
          </a:xfrm>
          <a:prstGeom prst="rect">
            <a:avLst/>
          </a:prstGeom>
          <a:solidFill>
            <a:srgbClr val="0F3460"/>
          </a:solidFill>
          <a:ln w="9525">
            <a:solidFill>
              <a:srgbClr val="06D6A0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i="1" dirty="0">
                <a:solidFill>
                  <a:srgbClr val="D0D8E4"/>
                </a:solidFill>
              </a:rPr>
              <a:t>Lock in the first 3S with documented standards.</a:t>
            </a:r>
          </a:p>
        </p:txBody>
      </p:sp>
      <p:sp>
        <p:nvSpPr>
          <p:cNvPr id="188" name="SEIKETSUList"/>
          <p:cNvSpPr>
            <a:spLocks noGrp="1"/>
          </p:cNvSpPr>
          <p:nvPr/>
        </p:nvSpPr>
        <p:spPr>
          <a:xfrm>
            <a:off x="7327900" y="3098800"/>
            <a:ext cx="2273300" cy="35560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lIns="76200" tIns="114300" rIns="76200" anchor="t"/>
          <a:lstStyle/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Create visual work standards and SOPs</a:t>
            </a:r>
          </a:p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Use photos to show 'correct' state</a:t>
            </a:r>
          </a:p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Schedule regular 5S audits</a:t>
            </a:r>
          </a:p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Make the standard the easy default</a:t>
            </a:r>
          </a:p>
        </p:txBody>
      </p:sp>
      <p:sp>
        <p:nvSpPr>
          <p:cNvPr id="190" name="SHITSUKEHdr"/>
          <p:cNvSpPr>
            <a:spLocks noGrp="1"/>
          </p:cNvSpPr>
          <p:nvPr/>
        </p:nvSpPr>
        <p:spPr>
          <a:xfrm>
            <a:off x="9702800" y="1016000"/>
            <a:ext cx="2273300" cy="66040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933" b="1" dirty="0">
                <a:solidFill>
                  <a:srgbClr val="F4F6F8"/>
                </a:solidFill>
              </a:rPr>
              <a:t>5S</a:t>
            </a:r>
          </a:p>
          <a:p>
            <a:pPr algn="ctr">
              <a:buNone/>
            </a:pPr>
            <a:r>
              <a:rPr lang="en-US" sz="1867" b="1" dirty="0">
                <a:solidFill>
                  <a:srgbClr val="1A1A2E"/>
                </a:solidFill>
              </a:rPr>
              <a:t>Sustain</a:t>
            </a:r>
          </a:p>
        </p:txBody>
      </p:sp>
      <p:sp>
        <p:nvSpPr>
          <p:cNvPr id="191" name="SHITSUKEName"/>
          <p:cNvSpPr>
            <a:spLocks noGrp="1"/>
          </p:cNvSpPr>
          <p:nvPr/>
        </p:nvSpPr>
        <p:spPr>
          <a:xfrm>
            <a:off x="9702800" y="1778000"/>
            <a:ext cx="2273300" cy="4064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ja-JP" sz="1600" dirty="0">
                <a:solidFill>
                  <a:srgbClr val="A855F7"/>
                </a:solidFill>
              </a:rPr>
              <a:t>しつけ  </a:t>
            </a:r>
            <a:r>
              <a:rPr lang="en-US" sz="1600" dirty="0">
                <a:solidFill>
                  <a:srgbClr val="718096"/>
                </a:solidFill>
              </a:rPr>
              <a:t>SHITSUKE</a:t>
            </a:r>
          </a:p>
        </p:txBody>
      </p:sp>
      <p:sp>
        <p:nvSpPr>
          <p:cNvPr id="192" name="SHITSUKEDef"/>
          <p:cNvSpPr>
            <a:spLocks noGrp="1"/>
          </p:cNvSpPr>
          <p:nvPr/>
        </p:nvSpPr>
        <p:spPr>
          <a:xfrm>
            <a:off x="9702800" y="2286000"/>
            <a:ext cx="2273300" cy="711200"/>
          </a:xfrm>
          <a:prstGeom prst="rect">
            <a:avLst/>
          </a:prstGeom>
          <a:solidFill>
            <a:srgbClr val="0F3460"/>
          </a:solidFill>
          <a:ln w="9525">
            <a:solidFill>
              <a:srgbClr val="A855F7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i="1" dirty="0">
                <a:solidFill>
                  <a:srgbClr val="D0D8E4"/>
                </a:solidFill>
              </a:rPr>
              <a:t>Build discipline — the hardest and most important S.</a:t>
            </a:r>
          </a:p>
        </p:txBody>
      </p:sp>
      <p:sp>
        <p:nvSpPr>
          <p:cNvPr id="193" name="SHITSUKEList"/>
          <p:cNvSpPr>
            <a:spLocks noGrp="1"/>
          </p:cNvSpPr>
          <p:nvPr/>
        </p:nvSpPr>
        <p:spPr>
          <a:xfrm>
            <a:off x="9702800" y="3098800"/>
            <a:ext cx="2273300" cy="35560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lIns="76200" tIns="114300" rIns="76200" anchor="t"/>
          <a:lstStyle/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Train everyone — repeatedly</a:t>
            </a:r>
          </a:p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Leader standard work includes 5S checks</a:t>
            </a:r>
          </a:p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Celebrate wins and improvement</a:t>
            </a:r>
          </a:p>
          <a:p>
            <a:pPr marL="171450" indent="-171450" algn="l">
              <a:buFont typeface="Arial"/>
              <a:buChar char="▸"/>
            </a:pPr>
            <a:r>
              <a:rPr lang="en-US" sz="1467" dirty="0">
                <a:solidFill>
                  <a:srgbClr val="D0D8E4"/>
                </a:solidFill>
              </a:rPr>
              <a:t>Without Sustain, the other 4S decay</a:t>
            </a:r>
          </a:p>
        </p:txBody>
      </p:sp>
    </p:spTree>
    <p:extLst>
      <p:ext uri="{BB962C8B-B14F-4D97-AF65-F5344CB8AC3E}">
        <p14:creationId xmlns:p14="http://schemas.microsoft.com/office/powerpoint/2010/main" val="4194990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BG"/>
          <p:cNvSpPr>
            <a:spLocks noGrp="1"/>
          </p:cNvSpPr>
          <p:nvPr/>
        </p:nvSpPr>
        <p:spPr>
          <a:xfrm>
            <a:off x="304800" y="1066800"/>
            <a:ext cx="3556000" cy="52324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01" name="TBar"/>
          <p:cNvSpPr>
            <a:spLocks noGrp="1"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02" name="Title"/>
          <p:cNvSpPr>
            <a:spLocks noGrp="1"/>
          </p:cNvSpPr>
          <p:nvPr/>
        </p:nvSpPr>
        <p:spPr>
          <a:xfrm>
            <a:off x="304800" y="101600"/>
            <a:ext cx="10160000" cy="711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4000" b="1" dirty="0">
                <a:solidFill>
                  <a:srgbClr val="F4F6F8"/>
                </a:solidFill>
              </a:rPr>
              <a:t>Gemba: Go to the Real Place</a:t>
            </a:r>
          </a:p>
        </p:txBody>
      </p:sp>
      <p:sp>
        <p:nvSpPr>
          <p:cNvPr id="203" name="Num"/>
          <p:cNvSpPr>
            <a:spLocks noGrp="1"/>
          </p:cNvSpPr>
          <p:nvPr/>
        </p:nvSpPr>
        <p:spPr>
          <a:xfrm>
            <a:off x="11582400" y="203200"/>
            <a:ext cx="609600" cy="508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133" b="1" dirty="0">
                <a:solidFill>
                  <a:srgbClr val="F4F6F8"/>
                </a:solidFill>
              </a:rPr>
              <a:t>07</a:t>
            </a:r>
          </a:p>
        </p:txBody>
      </p:sp>
      <p:sp>
        <p:nvSpPr>
          <p:cNvPr id="204" name="DefCard"/>
          <p:cNvSpPr>
            <a:spLocks noGrp="1"/>
          </p:cNvSpPr>
          <p:nvPr/>
        </p:nvSpPr>
        <p:spPr>
          <a:xfrm>
            <a:off x="304800" y="1066800"/>
            <a:ext cx="3556000" cy="5232400"/>
          </a:xfrm>
          <a:prstGeom prst="rect">
            <a:avLst/>
          </a:prstGeom>
          <a:solidFill>
            <a:srgbClr val="16213E"/>
          </a:solidFill>
          <a:ln w="19050">
            <a:solidFill>
              <a:srgbClr val="00B4D8"/>
            </a:solidFill>
          </a:ln>
        </p:spPr>
        <p:txBody>
          <a:bodyPr lIns="182880" tIns="182880" rIns="182880" anchor="t"/>
          <a:lstStyle/>
          <a:p>
            <a:pPr algn="ctr">
              <a:buNone/>
            </a:pPr>
            <a:r>
              <a:rPr lang="ja-JP" sz="5333" b="1" dirty="0">
                <a:solidFill>
                  <a:srgbClr val="00B4D8"/>
                </a:solidFill>
              </a:rPr>
              <a:t>現場</a:t>
            </a:r>
          </a:p>
          <a:p>
            <a:pPr algn="ctr">
              <a:buNone/>
            </a:pPr>
            <a:r>
              <a:rPr lang="en-US" sz="2667" b="1" dirty="0">
                <a:solidFill>
                  <a:srgbClr val="F4F6F8"/>
                </a:solidFill>
              </a:rPr>
              <a:t>GEMBA</a:t>
            </a:r>
          </a:p>
          <a:p>
            <a:pPr algn="ctr">
              <a:buNone/>
            </a:pPr>
            <a:r>
              <a:rPr lang="en-US" sz="1600" i="1" dirty="0">
                <a:solidFill>
                  <a:srgbClr val="718096"/>
                </a:solidFill>
              </a:rPr>
              <a:t>"The real place"</a:t>
            </a:r>
          </a:p>
          <a:p>
            <a:pPr algn="l">
              <a:buNone/>
            </a:pPr>
            <a:r>
              <a:rPr lang="en-US" sz="100" dirty="0">
                <a:solidFill>
                  <a:srgbClr val="1A1A2E"/>
                </a:solidFill>
              </a:rPr>
              <a:t> </a:t>
            </a:r>
          </a:p>
          <a:p>
            <a:pPr algn="l">
              <a:buNone/>
            </a:pPr>
            <a:r>
              <a:rPr lang="en-US" sz="1733" dirty="0">
                <a:solidFill>
                  <a:srgbClr val="D0D8E4"/>
                </a:solidFill>
              </a:rPr>
              <a:t>The actual location where work happens — the factory floor, the service desk, the operating room, the office.</a:t>
            </a:r>
          </a:p>
          <a:p>
            <a:pPr algn="l">
              <a:buNone/>
            </a:pPr>
            <a:r>
              <a:rPr lang="en-US" sz="100" dirty="0">
                <a:solidFill>
                  <a:srgbClr val="1A1A2E"/>
                </a:solidFill>
              </a:rPr>
              <a:t> </a:t>
            </a:r>
          </a:p>
          <a:p>
            <a:pPr algn="l">
              <a:buNone/>
            </a:pPr>
            <a:r>
              <a:rPr lang="en-US" sz="1733" b="1" dirty="0">
                <a:solidFill>
                  <a:srgbClr val="F5A623"/>
                </a:solidFill>
              </a:rPr>
              <a:t>Kaizen cannot happen from a conference room.</a:t>
            </a:r>
          </a:p>
        </p:txBody>
      </p:sp>
      <p:sp>
        <p:nvSpPr>
          <p:cNvPr id="205" name="WalkTitle"/>
          <p:cNvSpPr>
            <a:spLocks noGrp="1"/>
          </p:cNvSpPr>
          <p:nvPr/>
        </p:nvSpPr>
        <p:spPr>
          <a:xfrm>
            <a:off x="4114800" y="1066800"/>
            <a:ext cx="7772400" cy="4572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 lIns="182880" anchor="ctr"/>
          <a:lstStyle/>
          <a:p>
            <a:pPr algn="l">
              <a:buNone/>
            </a:pPr>
            <a:r>
              <a:rPr lang="en-US" sz="2400" b="1" dirty="0">
                <a:solidFill>
                  <a:srgbClr val="00B4D8"/>
                </a:solidFill>
              </a:rPr>
              <a:t>The Gemba Walk — 5 Steps</a:t>
            </a:r>
          </a:p>
        </p:txBody>
      </p:sp>
      <p:sp>
        <p:nvSpPr>
          <p:cNvPr id="210" name="WStep0"/>
          <p:cNvSpPr>
            <a:spLocks noGrp="1"/>
          </p:cNvSpPr>
          <p:nvPr/>
        </p:nvSpPr>
        <p:spPr>
          <a:xfrm>
            <a:off x="4114800" y="1524000"/>
            <a:ext cx="7772400" cy="7620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lIns="0" rIns="182880" anchor="ctr"/>
          <a:lstStyle/>
          <a:p>
            <a:pPr algn="l">
              <a:buNone/>
            </a:pPr>
            <a:r>
              <a:rPr lang="en-US" sz="2400" b="1" dirty="0">
                <a:solidFill>
                  <a:srgbClr val="00B4D8"/>
                </a:solidFill>
              </a:rPr>
              <a:t>1.  </a:t>
            </a:r>
            <a:r>
              <a:rPr lang="en-US" sz="1867" b="1" dirty="0">
                <a:solidFill>
                  <a:srgbClr val="F4F6F8"/>
                </a:solidFill>
              </a:rPr>
              <a:t>Go &amp; See: </a:t>
            </a:r>
            <a:r>
              <a:rPr lang="en-US" sz="1733" dirty="0">
                <a:solidFill>
                  <a:srgbClr val="A0AEC0"/>
                </a:solidFill>
              </a:rPr>
              <a:t>Physically go to where work is done. Observe, don't manage.</a:t>
            </a:r>
          </a:p>
        </p:txBody>
      </p:sp>
      <p:sp>
        <p:nvSpPr>
          <p:cNvPr id="211" name="WStep1"/>
          <p:cNvSpPr>
            <a:spLocks noGrp="1"/>
          </p:cNvSpPr>
          <p:nvPr/>
        </p:nvSpPr>
        <p:spPr>
          <a:xfrm>
            <a:off x="4114800" y="2387600"/>
            <a:ext cx="7772400" cy="7620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lIns="0" rIns="182880" anchor="ctr"/>
          <a:lstStyle/>
          <a:p>
            <a:pPr algn="l">
              <a:buNone/>
            </a:pPr>
            <a:r>
              <a:rPr lang="en-US" sz="2400" b="1" dirty="0">
                <a:solidFill>
                  <a:srgbClr val="00B4D8"/>
                </a:solidFill>
              </a:rPr>
              <a:t>2.  </a:t>
            </a:r>
            <a:r>
              <a:rPr lang="en-US" sz="1867" b="1" dirty="0">
                <a:solidFill>
                  <a:srgbClr val="F4F6F8"/>
                </a:solidFill>
              </a:rPr>
              <a:t>Ask Questions: </a:t>
            </a:r>
            <a:r>
              <a:rPr lang="en-US" sz="1733" dirty="0">
                <a:solidFill>
                  <a:srgbClr val="A0AEC0"/>
                </a:solidFill>
              </a:rPr>
              <a:t>Ask 'Why?' not 'Who?'. Seek understanding, not accountability.</a:t>
            </a:r>
          </a:p>
        </p:txBody>
      </p:sp>
      <p:sp>
        <p:nvSpPr>
          <p:cNvPr id="212" name="WStep2"/>
          <p:cNvSpPr>
            <a:spLocks noGrp="1"/>
          </p:cNvSpPr>
          <p:nvPr/>
        </p:nvSpPr>
        <p:spPr>
          <a:xfrm>
            <a:off x="4114800" y="3251200"/>
            <a:ext cx="7772400" cy="7620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lIns="0" rIns="182880" anchor="ctr"/>
          <a:lstStyle/>
          <a:p>
            <a:pPr algn="l">
              <a:buNone/>
            </a:pPr>
            <a:r>
              <a:rPr lang="en-US" sz="2400" b="1" dirty="0">
                <a:solidFill>
                  <a:srgbClr val="00B4D8"/>
                </a:solidFill>
              </a:rPr>
              <a:t>3.  </a:t>
            </a:r>
            <a:r>
              <a:rPr lang="en-US" sz="1867" b="1" dirty="0">
                <a:solidFill>
                  <a:srgbClr val="F4F6F8"/>
                </a:solidFill>
              </a:rPr>
              <a:t>Show Respect: </a:t>
            </a:r>
            <a:r>
              <a:rPr lang="en-US" sz="1733" dirty="0">
                <a:solidFill>
                  <a:srgbClr val="A0AEC0"/>
                </a:solidFill>
              </a:rPr>
              <a:t>Leaders listen. Workers know the process best — they are the experts.</a:t>
            </a:r>
          </a:p>
        </p:txBody>
      </p:sp>
      <p:sp>
        <p:nvSpPr>
          <p:cNvPr id="213" name="WStep3"/>
          <p:cNvSpPr>
            <a:spLocks noGrp="1"/>
          </p:cNvSpPr>
          <p:nvPr/>
        </p:nvSpPr>
        <p:spPr>
          <a:xfrm>
            <a:off x="4114800" y="4114800"/>
            <a:ext cx="7772400" cy="7620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lIns="0" rIns="182880" anchor="ctr"/>
          <a:lstStyle/>
          <a:p>
            <a:pPr algn="l">
              <a:buNone/>
            </a:pPr>
            <a:r>
              <a:rPr lang="en-US" sz="2400" b="1" dirty="0">
                <a:solidFill>
                  <a:srgbClr val="00B4D8"/>
                </a:solidFill>
              </a:rPr>
              <a:t>4.  </a:t>
            </a:r>
            <a:r>
              <a:rPr lang="en-US" sz="1867" b="1" dirty="0">
                <a:solidFill>
                  <a:srgbClr val="F4F6F8"/>
                </a:solidFill>
              </a:rPr>
              <a:t>Identify Waste: </a:t>
            </a:r>
            <a:r>
              <a:rPr lang="en-US" sz="1733" dirty="0">
                <a:solidFill>
                  <a:srgbClr val="A0AEC0"/>
                </a:solidFill>
              </a:rPr>
              <a:t>Look for Muda, Mura, Muri in the actual workflow you're observing.</a:t>
            </a:r>
          </a:p>
        </p:txBody>
      </p:sp>
      <p:sp>
        <p:nvSpPr>
          <p:cNvPr id="214" name="WStep4"/>
          <p:cNvSpPr>
            <a:spLocks noGrp="1"/>
          </p:cNvSpPr>
          <p:nvPr/>
        </p:nvSpPr>
        <p:spPr>
          <a:xfrm>
            <a:off x="4114800" y="4978400"/>
            <a:ext cx="7772400" cy="7620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lIns="0" rIns="182880" anchor="ctr"/>
          <a:lstStyle/>
          <a:p>
            <a:pPr algn="l">
              <a:buNone/>
            </a:pPr>
            <a:r>
              <a:rPr lang="en-US" sz="2400" b="1" dirty="0">
                <a:solidFill>
                  <a:srgbClr val="00B4D8"/>
                </a:solidFill>
              </a:rPr>
              <a:t>5.  </a:t>
            </a:r>
            <a:r>
              <a:rPr lang="en-US" sz="1867" b="1" dirty="0">
                <a:solidFill>
                  <a:srgbClr val="F4F6F8"/>
                </a:solidFill>
              </a:rPr>
              <a:t>Follow Up: </a:t>
            </a:r>
            <a:r>
              <a:rPr lang="en-US" sz="1733" dirty="0">
                <a:solidFill>
                  <a:srgbClr val="A0AEC0"/>
                </a:solidFill>
              </a:rPr>
              <a:t>Commit to action. A walk without follow-through destroys trust.</a:t>
            </a:r>
          </a:p>
        </p:txBody>
      </p:sp>
      <p:sp>
        <p:nvSpPr>
          <p:cNvPr id="220" name="GembaRules"/>
          <p:cNvSpPr>
            <a:spLocks noGrp="1"/>
          </p:cNvSpPr>
          <p:nvPr/>
        </p:nvSpPr>
        <p:spPr>
          <a:xfrm>
            <a:off x="4114800" y="5867400"/>
            <a:ext cx="7772400" cy="558800"/>
          </a:xfrm>
          <a:prstGeom prst="rect">
            <a:avLst/>
          </a:prstGeom>
          <a:solidFill>
            <a:srgbClr val="0F3460"/>
          </a:solidFill>
          <a:ln w="9525">
            <a:solidFill>
              <a:srgbClr val="F5A623"/>
            </a:solidFill>
          </a:ln>
        </p:spPr>
        <p:txBody>
          <a:bodyPr lIns="182880" anchor="ctr"/>
          <a:lstStyle/>
          <a:p>
            <a:pPr algn="l">
              <a:buNone/>
            </a:pPr>
            <a:r>
              <a:rPr lang="en-US" sz="1600" b="1" dirty="0">
                <a:solidFill>
                  <a:srgbClr val="F5A623"/>
                </a:solidFill>
              </a:rPr>
              <a:t>⚡ Leader Rule: </a:t>
            </a:r>
            <a:r>
              <a:rPr lang="en-US" sz="1600" dirty="0">
                <a:solidFill>
                  <a:srgbClr val="D0D8E4"/>
                </a:solidFill>
              </a:rPr>
              <a:t>Walk to learn, not to inspect. Go with curiosity, leave judgment at the door.</a:t>
            </a:r>
          </a:p>
        </p:txBody>
      </p:sp>
    </p:spTree>
    <p:extLst>
      <p:ext uri="{BB962C8B-B14F-4D97-AF65-F5344CB8AC3E}">
        <p14:creationId xmlns:p14="http://schemas.microsoft.com/office/powerpoint/2010/main" val="1171538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31" name="TBar"/>
          <p:cNvSpPr>
            <a:spLocks noGrp="1"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32" name="Title"/>
          <p:cNvSpPr>
            <a:spLocks noGrp="1"/>
          </p:cNvSpPr>
          <p:nvPr/>
        </p:nvSpPr>
        <p:spPr>
          <a:xfrm>
            <a:off x="304800" y="101600"/>
            <a:ext cx="10160000" cy="711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4000" b="1" dirty="0">
                <a:solidFill>
                  <a:srgbClr val="F4F6F8"/>
                </a:solidFill>
              </a:rPr>
              <a:t>Daily Kaizen in Practice</a:t>
            </a:r>
          </a:p>
        </p:txBody>
      </p:sp>
      <p:sp>
        <p:nvSpPr>
          <p:cNvPr id="233" name="Num"/>
          <p:cNvSpPr>
            <a:spLocks noGrp="1"/>
          </p:cNvSpPr>
          <p:nvPr/>
        </p:nvSpPr>
        <p:spPr>
          <a:xfrm>
            <a:off x="11582400" y="203200"/>
            <a:ext cx="609600" cy="508000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133" b="1" dirty="0">
                <a:solidFill>
                  <a:srgbClr val="1A1A2E"/>
                </a:solidFill>
              </a:rPr>
              <a:t>08</a:t>
            </a:r>
          </a:p>
        </p:txBody>
      </p:sp>
      <p:sp>
        <p:nvSpPr>
          <p:cNvPr id="234" name="Sub"/>
          <p:cNvSpPr>
            <a:spLocks noGrp="1"/>
          </p:cNvSpPr>
          <p:nvPr/>
        </p:nvSpPr>
        <p:spPr>
          <a:xfrm>
            <a:off x="304800" y="977900"/>
            <a:ext cx="11582400" cy="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800" i="1" dirty="0">
                <a:solidFill>
                  <a:srgbClr val="718096"/>
                </a:solidFill>
              </a:rPr>
              <a:t>1% better every day = 37x better in one year. Small wins compound into transformation.</a:t>
            </a:r>
          </a:p>
        </p:txBody>
      </p:sp>
      <p:sp>
        <p:nvSpPr>
          <p:cNvPr id="240" name="RoutineHdr0"/>
          <p:cNvSpPr>
            <a:spLocks noGrp="1"/>
          </p:cNvSpPr>
          <p:nvPr/>
        </p:nvSpPr>
        <p:spPr>
          <a:xfrm>
            <a:off x="304800" y="1524000"/>
            <a:ext cx="2819400" cy="7620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800" b="1" dirty="0">
                <a:solidFill>
                  <a:srgbClr val="F4F6F8"/>
                </a:solidFill>
              </a:rPr>
              <a:t>START OF DAY
(5–10 min)</a:t>
            </a:r>
          </a:p>
        </p:txBody>
      </p:sp>
      <p:sp>
        <p:nvSpPr>
          <p:cNvPr id="241" name="RoutineList0"/>
          <p:cNvSpPr>
            <a:spLocks noGrp="1"/>
          </p:cNvSpPr>
          <p:nvPr/>
        </p:nvSpPr>
        <p:spPr>
          <a:xfrm>
            <a:off x="304800" y="2387600"/>
            <a:ext cx="2819400" cy="3403600"/>
          </a:xfrm>
          <a:prstGeom prst="rect">
            <a:avLst/>
          </a:prstGeom>
          <a:solidFill>
            <a:srgbClr val="16213E"/>
          </a:solidFill>
          <a:ln w="9525">
            <a:solidFill>
              <a:srgbClr val="E94560"/>
            </a:solidFill>
          </a:ln>
        </p:spPr>
        <p:txBody>
          <a:bodyPr lIns="114300" tIns="114300" rIns="114300" anchor="t"/>
          <a:lstStyle/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Team huddle / standup meeting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Review yesterday's performance vs. targets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Identify one small improvement to try today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Assign owner and set measurable target</a:t>
            </a:r>
          </a:p>
        </p:txBody>
      </p:sp>
      <p:sp>
        <p:nvSpPr>
          <p:cNvPr id="2" name="RoutineHdr1"/>
          <p:cNvSpPr>
            <a:spLocks noGrp="1"/>
          </p:cNvSpPr>
          <p:nvPr/>
        </p:nvSpPr>
        <p:spPr>
          <a:xfrm>
            <a:off x="3225800" y="1524000"/>
            <a:ext cx="2819400" cy="7620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800" b="1" dirty="0">
                <a:solidFill>
                  <a:srgbClr val="F4F6F8"/>
                </a:solidFill>
              </a:rPr>
              <a:t>DURING WORK
(Continuous)</a:t>
            </a:r>
          </a:p>
        </p:txBody>
      </p:sp>
      <p:sp>
        <p:nvSpPr>
          <p:cNvPr id="242" name="RoutineList1"/>
          <p:cNvSpPr>
            <a:spLocks noGrp="1"/>
          </p:cNvSpPr>
          <p:nvPr/>
        </p:nvSpPr>
        <p:spPr>
          <a:xfrm>
            <a:off x="3225800" y="2387600"/>
            <a:ext cx="2819400" cy="3403600"/>
          </a:xfrm>
          <a:prstGeom prst="rect">
            <a:avLst/>
          </a:prstGeom>
          <a:solidFill>
            <a:srgbClr val="16213E"/>
          </a:solidFill>
          <a:ln w="9525">
            <a:solidFill>
              <a:srgbClr val="F5A623"/>
            </a:solidFill>
          </a:ln>
        </p:spPr>
        <p:txBody>
          <a:bodyPr lIns="114300" tIns="114300" rIns="114300" anchor="t"/>
          <a:lstStyle/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Notice problems — write them down immediately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Ask 'Why is this happening?' not 'Who did this?'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Suggest fixes on the spot when safe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Document what you changed and why</a:t>
            </a:r>
          </a:p>
        </p:txBody>
      </p:sp>
      <p:sp>
        <p:nvSpPr>
          <p:cNvPr id="3" name="RoutineHdr2"/>
          <p:cNvSpPr>
            <a:spLocks noGrp="1"/>
          </p:cNvSpPr>
          <p:nvPr/>
        </p:nvSpPr>
        <p:spPr>
          <a:xfrm>
            <a:off x="6146800" y="1524000"/>
            <a:ext cx="2819400" cy="762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800" b="1" dirty="0">
                <a:solidFill>
                  <a:srgbClr val="F4F6F8"/>
                </a:solidFill>
              </a:rPr>
              <a:t>END OF DAY
(5 min)</a:t>
            </a:r>
          </a:p>
        </p:txBody>
      </p:sp>
      <p:sp>
        <p:nvSpPr>
          <p:cNvPr id="243" name="RoutineList2"/>
          <p:cNvSpPr>
            <a:spLocks noGrp="1"/>
          </p:cNvSpPr>
          <p:nvPr/>
        </p:nvSpPr>
        <p:spPr>
          <a:xfrm>
            <a:off x="6146800" y="2387600"/>
            <a:ext cx="2819400" cy="3403600"/>
          </a:xfrm>
          <a:prstGeom prst="rect">
            <a:avLst/>
          </a:prstGeom>
          <a:solidFill>
            <a:srgbClr val="16213E"/>
          </a:solidFill>
          <a:ln w="9525">
            <a:solidFill>
              <a:srgbClr val="00B4D8"/>
            </a:solidFill>
          </a:ln>
        </p:spPr>
        <p:txBody>
          <a:bodyPr lIns="114300" tIns="114300" rIns="114300" anchor="t"/>
          <a:lstStyle/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Did the improvement work? Measure result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Update the Kaizen board with status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Share learning with the team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Plan tomorrow's micro-improvement</a:t>
            </a:r>
          </a:p>
        </p:txBody>
      </p:sp>
      <p:sp>
        <p:nvSpPr>
          <p:cNvPr id="4" name="RoutineHdr3"/>
          <p:cNvSpPr>
            <a:spLocks noGrp="1"/>
          </p:cNvSpPr>
          <p:nvPr/>
        </p:nvSpPr>
        <p:spPr>
          <a:xfrm>
            <a:off x="9067800" y="1524000"/>
            <a:ext cx="2819400" cy="762000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1800" b="1" dirty="0">
                <a:solidFill>
                  <a:srgbClr val="F4F6F8"/>
                </a:solidFill>
              </a:rPr>
              <a:t>WEEKLY REVIEW
(30 min)</a:t>
            </a:r>
          </a:p>
        </p:txBody>
      </p:sp>
      <p:sp>
        <p:nvSpPr>
          <p:cNvPr id="244" name="RoutineList3"/>
          <p:cNvSpPr>
            <a:spLocks noGrp="1"/>
          </p:cNvSpPr>
          <p:nvPr/>
        </p:nvSpPr>
        <p:spPr>
          <a:xfrm>
            <a:off x="9067800" y="2387600"/>
            <a:ext cx="2819400" cy="3403600"/>
          </a:xfrm>
          <a:prstGeom prst="rect">
            <a:avLst/>
          </a:prstGeom>
          <a:solidFill>
            <a:srgbClr val="16213E"/>
          </a:solidFill>
          <a:ln w="9525">
            <a:solidFill>
              <a:srgbClr val="06D6A0"/>
            </a:solidFill>
          </a:ln>
        </p:spPr>
        <p:txBody>
          <a:bodyPr lIns="114300" tIns="114300" rIns="114300" anchor="t"/>
          <a:lstStyle/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Review the week's improvements collectively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Celebrate what worked — recognize contributors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Standardize successful changes in SOPs</a:t>
            </a:r>
          </a:p>
          <a:p>
            <a:pPr marL="228600" indent="-228600" algn="l">
              <a:buFont typeface="Arial"/>
              <a:buChar char="•"/>
            </a:pPr>
            <a:r>
              <a:rPr lang="en-US" sz="1600" dirty="0">
                <a:solidFill>
                  <a:srgbClr val="D0D8E4"/>
                </a:solidFill>
              </a:rPr>
              <a:t>Identify patterns in recurring problems</a:t>
            </a:r>
          </a:p>
        </p:txBody>
      </p:sp>
      <p:sp>
        <p:nvSpPr>
          <p:cNvPr id="250" name="KeyPrinciple"/>
          <p:cNvSpPr>
            <a:spLocks noGrp="1"/>
          </p:cNvSpPr>
          <p:nvPr/>
        </p:nvSpPr>
        <p:spPr>
          <a:xfrm>
            <a:off x="304800" y="5867400"/>
            <a:ext cx="11582400" cy="762000"/>
          </a:xfrm>
          <a:prstGeom prst="rect">
            <a:avLst/>
          </a:prstGeom>
          <a:solidFill>
            <a:srgbClr val="0F3460"/>
          </a:solidFill>
          <a:ln w="9525">
            <a:solidFill>
              <a:srgbClr val="F5A623"/>
            </a:solidFill>
          </a:ln>
        </p:spPr>
        <p:txBody>
          <a:bodyPr lIns="228600" anchor="ctr"/>
          <a:lstStyle/>
          <a:p>
            <a:pPr algn="l">
              <a:buNone/>
            </a:pPr>
            <a:r>
              <a:rPr lang="en-US" sz="1800" b="1" dirty="0">
                <a:solidFill>
                  <a:srgbClr val="F5A623"/>
                </a:solidFill>
              </a:rPr>
              <a:t>⚡ The Golden Rule: </a:t>
            </a:r>
            <a:r>
              <a:rPr lang="en-US" sz="1800" dirty="0">
                <a:solidFill>
                  <a:srgbClr val="D0D8E4"/>
                </a:solidFill>
              </a:rPr>
              <a:t>No improvement is too small to matter. Consistency beats intensity every time. Make it a daily habit, not a monthly project.</a:t>
            </a:r>
          </a:p>
        </p:txBody>
      </p:sp>
    </p:spTree>
    <p:extLst>
      <p:ext uri="{BB962C8B-B14F-4D97-AF65-F5344CB8AC3E}">
        <p14:creationId xmlns:p14="http://schemas.microsoft.com/office/powerpoint/2010/main" val="3673299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61" name="TBar"/>
          <p:cNvSpPr>
            <a:spLocks noGrp="1"/>
          </p:cNvSpPr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F346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262" name="Title"/>
          <p:cNvSpPr>
            <a:spLocks noGrp="1"/>
          </p:cNvSpPr>
          <p:nvPr/>
        </p:nvSpPr>
        <p:spPr>
          <a:xfrm>
            <a:off x="304800" y="101600"/>
            <a:ext cx="10160000" cy="711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4000" b="1" dirty="0">
                <a:solidFill>
                  <a:srgbClr val="F4F6F8"/>
                </a:solidFill>
              </a:rPr>
              <a:t>The Kaizen Newspaper: Visual Management</a:t>
            </a:r>
          </a:p>
        </p:txBody>
      </p:sp>
      <p:sp>
        <p:nvSpPr>
          <p:cNvPr id="263" name="Num"/>
          <p:cNvSpPr>
            <a:spLocks noGrp="1"/>
          </p:cNvSpPr>
          <p:nvPr/>
        </p:nvSpPr>
        <p:spPr>
          <a:xfrm>
            <a:off x="11582400" y="203200"/>
            <a:ext cx="609600" cy="508000"/>
          </a:xfrm>
          <a:prstGeom prst="rect">
            <a:avLst/>
          </a:prstGeom>
          <a:solidFill>
            <a:srgbClr val="E94560"/>
          </a:solidFill>
          <a:ln>
            <a:noFill/>
          </a:ln>
        </p:spPr>
        <p:txBody>
          <a:bodyPr anchor="ctr"/>
          <a:lstStyle/>
          <a:p>
            <a:pPr algn="ctr">
              <a:buNone/>
            </a:pPr>
            <a:r>
              <a:rPr lang="en-US" sz="2133" b="1" dirty="0">
                <a:solidFill>
                  <a:srgbClr val="F4F6F8"/>
                </a:solidFill>
              </a:rPr>
              <a:t>09</a:t>
            </a:r>
          </a:p>
        </p:txBody>
      </p:sp>
      <p:sp>
        <p:nvSpPr>
          <p:cNvPr id="270" name="Col0"/>
          <p:cNvSpPr>
            <a:spLocks noGrp="1"/>
          </p:cNvSpPr>
          <p:nvPr/>
        </p:nvSpPr>
        <p:spPr>
          <a:xfrm>
            <a:off x="304800" y="1066800"/>
            <a:ext cx="812800" cy="508000"/>
          </a:xfrm>
          <a:prstGeom prst="rect">
            <a:avLst/>
          </a:prstGeom>
          <a:solidFill>
            <a:srgbClr val="E94560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1" dirty="0">
                <a:solidFill>
                  <a:srgbClr val="F4F6F8"/>
                </a:solidFill>
              </a:rPr>
              <a:t>ID#</a:t>
            </a:r>
          </a:p>
        </p:txBody>
      </p:sp>
      <p:sp>
        <p:nvSpPr>
          <p:cNvPr id="271" name="Col1"/>
          <p:cNvSpPr>
            <a:spLocks noGrp="1"/>
          </p:cNvSpPr>
          <p:nvPr/>
        </p:nvSpPr>
        <p:spPr>
          <a:xfrm>
            <a:off x="1117600" y="1066800"/>
            <a:ext cx="3302000" cy="508000"/>
          </a:xfrm>
          <a:prstGeom prst="rect">
            <a:avLst/>
          </a:prstGeom>
          <a:solidFill>
            <a:srgbClr val="0F3460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1" dirty="0">
                <a:solidFill>
                  <a:srgbClr val="F4F6F8"/>
                </a:solidFill>
              </a:rPr>
              <a:t>Problem / Opportunity</a:t>
            </a:r>
          </a:p>
        </p:txBody>
      </p:sp>
      <p:sp>
        <p:nvSpPr>
          <p:cNvPr id="272" name="Col2"/>
          <p:cNvSpPr>
            <a:spLocks noGrp="1"/>
          </p:cNvSpPr>
          <p:nvPr/>
        </p:nvSpPr>
        <p:spPr>
          <a:xfrm>
            <a:off x="4419600" y="1066800"/>
            <a:ext cx="1270000" cy="508000"/>
          </a:xfrm>
          <a:prstGeom prst="rect">
            <a:avLst/>
          </a:prstGeom>
          <a:solidFill>
            <a:srgbClr val="0F3460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1" dirty="0">
                <a:solidFill>
                  <a:srgbClr val="F4F6F8"/>
                </a:solidFill>
              </a:rPr>
              <a:t>Owner</a:t>
            </a:r>
          </a:p>
        </p:txBody>
      </p:sp>
      <p:sp>
        <p:nvSpPr>
          <p:cNvPr id="273" name="Col3"/>
          <p:cNvSpPr>
            <a:spLocks noGrp="1"/>
          </p:cNvSpPr>
          <p:nvPr/>
        </p:nvSpPr>
        <p:spPr>
          <a:xfrm>
            <a:off x="5689600" y="1066800"/>
            <a:ext cx="914400" cy="508000"/>
          </a:xfrm>
          <a:prstGeom prst="rect">
            <a:avLst/>
          </a:prstGeom>
          <a:solidFill>
            <a:srgbClr val="0F3460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1" dirty="0">
                <a:solidFill>
                  <a:srgbClr val="F4F6F8"/>
                </a:solidFill>
              </a:rPr>
              <a:t>Priority</a:t>
            </a:r>
          </a:p>
        </p:txBody>
      </p:sp>
      <p:sp>
        <p:nvSpPr>
          <p:cNvPr id="274" name="Col4"/>
          <p:cNvSpPr>
            <a:spLocks noGrp="1"/>
          </p:cNvSpPr>
          <p:nvPr/>
        </p:nvSpPr>
        <p:spPr>
          <a:xfrm>
            <a:off x="6604000" y="1066800"/>
            <a:ext cx="1117600" cy="508000"/>
          </a:xfrm>
          <a:prstGeom prst="rect">
            <a:avLst/>
          </a:prstGeom>
          <a:solidFill>
            <a:srgbClr val="0F3460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1" dirty="0">
                <a:solidFill>
                  <a:srgbClr val="F4F6F8"/>
                </a:solidFill>
              </a:rPr>
              <a:t>Status</a:t>
            </a:r>
          </a:p>
        </p:txBody>
      </p:sp>
      <p:sp>
        <p:nvSpPr>
          <p:cNvPr id="275" name="Col5"/>
          <p:cNvSpPr>
            <a:spLocks noGrp="1"/>
          </p:cNvSpPr>
          <p:nvPr/>
        </p:nvSpPr>
        <p:spPr>
          <a:xfrm>
            <a:off x="7721600" y="1066800"/>
            <a:ext cx="914400" cy="508000"/>
          </a:xfrm>
          <a:prstGeom prst="rect">
            <a:avLst/>
          </a:prstGeom>
          <a:solidFill>
            <a:srgbClr val="0F3460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1" dirty="0">
                <a:solidFill>
                  <a:srgbClr val="F4F6F8"/>
                </a:solidFill>
              </a:rPr>
              <a:t>Due Date</a:t>
            </a:r>
          </a:p>
        </p:txBody>
      </p:sp>
      <p:sp>
        <p:nvSpPr>
          <p:cNvPr id="276" name="Col6"/>
          <p:cNvSpPr>
            <a:spLocks noGrp="1"/>
          </p:cNvSpPr>
          <p:nvPr/>
        </p:nvSpPr>
        <p:spPr>
          <a:xfrm>
            <a:off x="8636000" y="1066800"/>
            <a:ext cx="3251200" cy="508000"/>
          </a:xfrm>
          <a:prstGeom prst="rect">
            <a:avLst/>
          </a:prstGeom>
          <a:solidFill>
            <a:srgbClr val="0F3460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1" dirty="0">
                <a:solidFill>
                  <a:srgbClr val="F4F6F8"/>
                </a:solidFill>
              </a:rPr>
              <a:t>Result</a:t>
            </a:r>
          </a:p>
        </p:txBody>
      </p:sp>
      <p:sp>
        <p:nvSpPr>
          <p:cNvPr id="280" name="Cell0_0"/>
          <p:cNvSpPr>
            <a:spLocks noGrp="1"/>
          </p:cNvSpPr>
          <p:nvPr/>
        </p:nvSpPr>
        <p:spPr>
          <a:xfrm>
            <a:off x="304800" y="1676400"/>
            <a:ext cx="8128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E94560"/>
                </a:solidFill>
              </a:rPr>
              <a:t>K-001</a:t>
            </a:r>
          </a:p>
        </p:txBody>
      </p:sp>
      <p:sp>
        <p:nvSpPr>
          <p:cNvPr id="281" name="Cell0_1"/>
          <p:cNvSpPr>
            <a:spLocks noGrp="1"/>
          </p:cNvSpPr>
          <p:nvPr/>
        </p:nvSpPr>
        <p:spPr>
          <a:xfrm>
            <a:off x="1117600" y="1676400"/>
            <a:ext cx="33020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l">
              <a:buNone/>
            </a:pPr>
            <a:r>
              <a:rPr lang="en-US" sz="1467" b="0" dirty="0">
                <a:solidFill>
                  <a:srgbClr val="D0D8E4"/>
                </a:solidFill>
              </a:rPr>
              <a:t>Setup time on Line 3 exceeds 45 min</a:t>
            </a:r>
          </a:p>
        </p:txBody>
      </p:sp>
      <p:sp>
        <p:nvSpPr>
          <p:cNvPr id="282" name="Cell0_2"/>
          <p:cNvSpPr>
            <a:spLocks noGrp="1"/>
          </p:cNvSpPr>
          <p:nvPr/>
        </p:nvSpPr>
        <p:spPr>
          <a:xfrm>
            <a:off x="4419600" y="1676400"/>
            <a:ext cx="12700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J. Smith</a:t>
            </a:r>
          </a:p>
        </p:txBody>
      </p:sp>
      <p:sp>
        <p:nvSpPr>
          <p:cNvPr id="283" name="Cell0_3"/>
          <p:cNvSpPr>
            <a:spLocks noGrp="1"/>
          </p:cNvSpPr>
          <p:nvPr/>
        </p:nvSpPr>
        <p:spPr>
          <a:xfrm>
            <a:off x="5689600" y="1676400"/>
            <a:ext cx="9144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HIGH</a:t>
            </a:r>
          </a:p>
        </p:txBody>
      </p:sp>
      <p:sp>
        <p:nvSpPr>
          <p:cNvPr id="284" name="Cell0_4"/>
          <p:cNvSpPr>
            <a:spLocks noGrp="1"/>
          </p:cNvSpPr>
          <p:nvPr/>
        </p:nvSpPr>
        <p:spPr>
          <a:xfrm>
            <a:off x="6604000" y="1676400"/>
            <a:ext cx="1117600" cy="558800"/>
          </a:xfrm>
          <a:prstGeom prst="rect">
            <a:avLst/>
          </a:prstGeom>
          <a:solidFill>
            <a:srgbClr val="F5A623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1" dirty="0">
                <a:solidFill>
                  <a:srgbClr val="F4F6F8"/>
                </a:solidFill>
              </a:rPr>
              <a:t>IN PROG</a:t>
            </a:r>
          </a:p>
        </p:txBody>
      </p:sp>
      <p:sp>
        <p:nvSpPr>
          <p:cNvPr id="285" name="Cell0_5"/>
          <p:cNvSpPr>
            <a:spLocks noGrp="1"/>
          </p:cNvSpPr>
          <p:nvPr/>
        </p:nvSpPr>
        <p:spPr>
          <a:xfrm>
            <a:off x="7721600" y="1676400"/>
            <a:ext cx="9144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Apr 14</a:t>
            </a:r>
          </a:p>
        </p:txBody>
      </p:sp>
      <p:sp>
        <p:nvSpPr>
          <p:cNvPr id="286" name="Cell0_6"/>
          <p:cNvSpPr>
            <a:spLocks noGrp="1"/>
          </p:cNvSpPr>
          <p:nvPr/>
        </p:nvSpPr>
        <p:spPr>
          <a:xfrm>
            <a:off x="8636000" y="1676400"/>
            <a:ext cx="32512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—</a:t>
            </a:r>
          </a:p>
        </p:txBody>
      </p:sp>
      <p:sp>
        <p:nvSpPr>
          <p:cNvPr id="290" name="Cell1_0"/>
          <p:cNvSpPr>
            <a:spLocks noGrp="1"/>
          </p:cNvSpPr>
          <p:nvPr/>
        </p:nvSpPr>
        <p:spPr>
          <a:xfrm>
            <a:off x="304800" y="2235200"/>
            <a:ext cx="812800" cy="558800"/>
          </a:xfrm>
          <a:prstGeom prst="rect">
            <a:avLst/>
          </a:prstGeom>
          <a:solidFill>
            <a:srgbClr val="1A2744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E94560"/>
                </a:solidFill>
              </a:rPr>
              <a:t>K-002</a:t>
            </a:r>
          </a:p>
        </p:txBody>
      </p:sp>
      <p:sp>
        <p:nvSpPr>
          <p:cNvPr id="291" name="Cell1_1"/>
          <p:cNvSpPr>
            <a:spLocks noGrp="1"/>
          </p:cNvSpPr>
          <p:nvPr/>
        </p:nvSpPr>
        <p:spPr>
          <a:xfrm>
            <a:off x="1117600" y="2235200"/>
            <a:ext cx="3302000" cy="558800"/>
          </a:xfrm>
          <a:prstGeom prst="rect">
            <a:avLst/>
          </a:prstGeom>
          <a:solidFill>
            <a:srgbClr val="1A2744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l">
              <a:buNone/>
            </a:pPr>
            <a:r>
              <a:rPr lang="en-US" sz="1467" b="0" dirty="0">
                <a:solidFill>
                  <a:srgbClr val="D0D8E4"/>
                </a:solidFill>
              </a:rPr>
              <a:t>Frequent stockouts of part #7823</a:t>
            </a:r>
          </a:p>
        </p:txBody>
      </p:sp>
      <p:sp>
        <p:nvSpPr>
          <p:cNvPr id="292" name="Cell1_2"/>
          <p:cNvSpPr>
            <a:spLocks noGrp="1"/>
          </p:cNvSpPr>
          <p:nvPr/>
        </p:nvSpPr>
        <p:spPr>
          <a:xfrm>
            <a:off x="4419600" y="2235200"/>
            <a:ext cx="1270000" cy="558800"/>
          </a:xfrm>
          <a:prstGeom prst="rect">
            <a:avLst/>
          </a:prstGeom>
          <a:solidFill>
            <a:srgbClr val="1A2744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T. Nguyen</a:t>
            </a:r>
          </a:p>
        </p:txBody>
      </p:sp>
      <p:sp>
        <p:nvSpPr>
          <p:cNvPr id="293" name="Cell1_3"/>
          <p:cNvSpPr>
            <a:spLocks noGrp="1"/>
          </p:cNvSpPr>
          <p:nvPr/>
        </p:nvSpPr>
        <p:spPr>
          <a:xfrm>
            <a:off x="5689600" y="2235200"/>
            <a:ext cx="914400" cy="558800"/>
          </a:xfrm>
          <a:prstGeom prst="rect">
            <a:avLst/>
          </a:prstGeom>
          <a:solidFill>
            <a:srgbClr val="1A2744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HIGH</a:t>
            </a:r>
          </a:p>
        </p:txBody>
      </p:sp>
      <p:sp>
        <p:nvSpPr>
          <p:cNvPr id="294" name="Cell1_4"/>
          <p:cNvSpPr>
            <a:spLocks noGrp="1"/>
          </p:cNvSpPr>
          <p:nvPr/>
        </p:nvSpPr>
        <p:spPr>
          <a:xfrm>
            <a:off x="6604000" y="2235200"/>
            <a:ext cx="1117600" cy="558800"/>
          </a:xfrm>
          <a:prstGeom prst="rect">
            <a:avLst/>
          </a:prstGeom>
          <a:solidFill>
            <a:srgbClr val="06D6A0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1" dirty="0">
                <a:solidFill>
                  <a:srgbClr val="F4F6F8"/>
                </a:solidFill>
              </a:rPr>
              <a:t>DONE</a:t>
            </a:r>
          </a:p>
        </p:txBody>
      </p:sp>
      <p:sp>
        <p:nvSpPr>
          <p:cNvPr id="295" name="Cell1_5"/>
          <p:cNvSpPr>
            <a:spLocks noGrp="1"/>
          </p:cNvSpPr>
          <p:nvPr/>
        </p:nvSpPr>
        <p:spPr>
          <a:xfrm>
            <a:off x="7721600" y="2235200"/>
            <a:ext cx="914400" cy="558800"/>
          </a:xfrm>
          <a:prstGeom prst="rect">
            <a:avLst/>
          </a:prstGeom>
          <a:solidFill>
            <a:srgbClr val="1A2744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Apr 10</a:t>
            </a:r>
          </a:p>
        </p:txBody>
      </p:sp>
      <p:sp>
        <p:nvSpPr>
          <p:cNvPr id="296" name="Cell1_6"/>
          <p:cNvSpPr>
            <a:spLocks noGrp="1"/>
          </p:cNvSpPr>
          <p:nvPr/>
        </p:nvSpPr>
        <p:spPr>
          <a:xfrm>
            <a:off x="8636000" y="2235200"/>
            <a:ext cx="3251200" cy="558800"/>
          </a:xfrm>
          <a:prstGeom prst="rect">
            <a:avLst/>
          </a:prstGeom>
          <a:solidFill>
            <a:srgbClr val="1A2744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-32 min</a:t>
            </a:r>
          </a:p>
        </p:txBody>
      </p:sp>
      <p:sp>
        <p:nvSpPr>
          <p:cNvPr id="300" name="Cell2_0"/>
          <p:cNvSpPr>
            <a:spLocks noGrp="1"/>
          </p:cNvSpPr>
          <p:nvPr/>
        </p:nvSpPr>
        <p:spPr>
          <a:xfrm>
            <a:off x="304800" y="2794000"/>
            <a:ext cx="8128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E94560"/>
                </a:solidFill>
              </a:rPr>
              <a:t>K-003</a:t>
            </a:r>
          </a:p>
        </p:txBody>
      </p:sp>
      <p:sp>
        <p:nvSpPr>
          <p:cNvPr id="301" name="Cell2_1"/>
          <p:cNvSpPr>
            <a:spLocks noGrp="1"/>
          </p:cNvSpPr>
          <p:nvPr/>
        </p:nvSpPr>
        <p:spPr>
          <a:xfrm>
            <a:off x="1117600" y="2794000"/>
            <a:ext cx="33020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l">
              <a:buNone/>
            </a:pPr>
            <a:r>
              <a:rPr lang="en-US" sz="1467" b="0" dirty="0">
                <a:solidFill>
                  <a:srgbClr val="D0D8E4"/>
                </a:solidFill>
              </a:rPr>
              <a:t>Report generation takes 3 hrs manually</a:t>
            </a:r>
          </a:p>
        </p:txBody>
      </p:sp>
      <p:sp>
        <p:nvSpPr>
          <p:cNvPr id="302" name="Cell2_2"/>
          <p:cNvSpPr>
            <a:spLocks noGrp="1"/>
          </p:cNvSpPr>
          <p:nvPr/>
        </p:nvSpPr>
        <p:spPr>
          <a:xfrm>
            <a:off x="4419600" y="2794000"/>
            <a:ext cx="12700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A. Patel</a:t>
            </a:r>
          </a:p>
        </p:txBody>
      </p:sp>
      <p:sp>
        <p:nvSpPr>
          <p:cNvPr id="303" name="Cell2_3"/>
          <p:cNvSpPr>
            <a:spLocks noGrp="1"/>
          </p:cNvSpPr>
          <p:nvPr/>
        </p:nvSpPr>
        <p:spPr>
          <a:xfrm>
            <a:off x="5689600" y="2794000"/>
            <a:ext cx="9144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MED</a:t>
            </a:r>
          </a:p>
        </p:txBody>
      </p:sp>
      <p:sp>
        <p:nvSpPr>
          <p:cNvPr id="304" name="Cell2_4"/>
          <p:cNvSpPr>
            <a:spLocks noGrp="1"/>
          </p:cNvSpPr>
          <p:nvPr/>
        </p:nvSpPr>
        <p:spPr>
          <a:xfrm>
            <a:off x="6604000" y="2794000"/>
            <a:ext cx="1117600" cy="558800"/>
          </a:xfrm>
          <a:prstGeom prst="rect">
            <a:avLst/>
          </a:prstGeom>
          <a:solidFill>
            <a:srgbClr val="00B4D8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1" dirty="0">
                <a:solidFill>
                  <a:srgbClr val="F4F6F8"/>
                </a:solidFill>
              </a:rPr>
              <a:t>OPEN</a:t>
            </a:r>
          </a:p>
        </p:txBody>
      </p:sp>
      <p:sp>
        <p:nvSpPr>
          <p:cNvPr id="305" name="Cell2_5"/>
          <p:cNvSpPr>
            <a:spLocks noGrp="1"/>
          </p:cNvSpPr>
          <p:nvPr/>
        </p:nvSpPr>
        <p:spPr>
          <a:xfrm>
            <a:off x="7721600" y="2794000"/>
            <a:ext cx="9144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Apr 18</a:t>
            </a:r>
          </a:p>
        </p:txBody>
      </p:sp>
      <p:sp>
        <p:nvSpPr>
          <p:cNvPr id="306" name="Cell2_6"/>
          <p:cNvSpPr>
            <a:spLocks noGrp="1"/>
          </p:cNvSpPr>
          <p:nvPr/>
        </p:nvSpPr>
        <p:spPr>
          <a:xfrm>
            <a:off x="8636000" y="2794000"/>
            <a:ext cx="32512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—</a:t>
            </a:r>
          </a:p>
        </p:txBody>
      </p:sp>
      <p:sp>
        <p:nvSpPr>
          <p:cNvPr id="310" name="Cell3_0"/>
          <p:cNvSpPr>
            <a:spLocks noGrp="1"/>
          </p:cNvSpPr>
          <p:nvPr/>
        </p:nvSpPr>
        <p:spPr>
          <a:xfrm>
            <a:off x="304800" y="3352800"/>
            <a:ext cx="812800" cy="558800"/>
          </a:xfrm>
          <a:prstGeom prst="rect">
            <a:avLst/>
          </a:prstGeom>
          <a:solidFill>
            <a:srgbClr val="1A2744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E94560"/>
                </a:solidFill>
              </a:rPr>
              <a:t>K-004</a:t>
            </a:r>
          </a:p>
        </p:txBody>
      </p:sp>
      <p:sp>
        <p:nvSpPr>
          <p:cNvPr id="311" name="Cell3_1"/>
          <p:cNvSpPr>
            <a:spLocks noGrp="1"/>
          </p:cNvSpPr>
          <p:nvPr/>
        </p:nvSpPr>
        <p:spPr>
          <a:xfrm>
            <a:off x="1117600" y="3352800"/>
            <a:ext cx="3302000" cy="558800"/>
          </a:xfrm>
          <a:prstGeom prst="rect">
            <a:avLst/>
          </a:prstGeom>
          <a:solidFill>
            <a:srgbClr val="1A2744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l">
              <a:buNone/>
            </a:pPr>
            <a:r>
              <a:rPr lang="en-US" sz="1467" b="0" dirty="0">
                <a:solidFill>
                  <a:srgbClr val="D0D8E4"/>
                </a:solidFill>
              </a:rPr>
              <a:t>Defect rate spike on shift 2 (Wed)</a:t>
            </a:r>
          </a:p>
        </p:txBody>
      </p:sp>
      <p:sp>
        <p:nvSpPr>
          <p:cNvPr id="312" name="Cell3_2"/>
          <p:cNvSpPr>
            <a:spLocks noGrp="1"/>
          </p:cNvSpPr>
          <p:nvPr/>
        </p:nvSpPr>
        <p:spPr>
          <a:xfrm>
            <a:off x="4419600" y="3352800"/>
            <a:ext cx="1270000" cy="558800"/>
          </a:xfrm>
          <a:prstGeom prst="rect">
            <a:avLst/>
          </a:prstGeom>
          <a:solidFill>
            <a:srgbClr val="1A2744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M. Lopez</a:t>
            </a:r>
          </a:p>
        </p:txBody>
      </p:sp>
      <p:sp>
        <p:nvSpPr>
          <p:cNvPr id="313" name="Cell3_3"/>
          <p:cNvSpPr>
            <a:spLocks noGrp="1"/>
          </p:cNvSpPr>
          <p:nvPr/>
        </p:nvSpPr>
        <p:spPr>
          <a:xfrm>
            <a:off x="5689600" y="3352800"/>
            <a:ext cx="914400" cy="558800"/>
          </a:xfrm>
          <a:prstGeom prst="rect">
            <a:avLst/>
          </a:prstGeom>
          <a:solidFill>
            <a:srgbClr val="1A2744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HIGH</a:t>
            </a:r>
          </a:p>
        </p:txBody>
      </p:sp>
      <p:sp>
        <p:nvSpPr>
          <p:cNvPr id="314" name="Cell3_4"/>
          <p:cNvSpPr>
            <a:spLocks noGrp="1"/>
          </p:cNvSpPr>
          <p:nvPr/>
        </p:nvSpPr>
        <p:spPr>
          <a:xfrm>
            <a:off x="6604000" y="3352800"/>
            <a:ext cx="1117600" cy="558800"/>
          </a:xfrm>
          <a:prstGeom prst="rect">
            <a:avLst/>
          </a:prstGeom>
          <a:solidFill>
            <a:srgbClr val="718096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1" dirty="0">
                <a:solidFill>
                  <a:srgbClr val="F4F6F8"/>
                </a:solidFill>
              </a:rPr>
              <a:t>PLAN</a:t>
            </a:r>
          </a:p>
        </p:txBody>
      </p:sp>
      <p:sp>
        <p:nvSpPr>
          <p:cNvPr id="315" name="Cell3_5"/>
          <p:cNvSpPr>
            <a:spLocks noGrp="1"/>
          </p:cNvSpPr>
          <p:nvPr/>
        </p:nvSpPr>
        <p:spPr>
          <a:xfrm>
            <a:off x="7721600" y="3352800"/>
            <a:ext cx="914400" cy="558800"/>
          </a:xfrm>
          <a:prstGeom prst="rect">
            <a:avLst/>
          </a:prstGeom>
          <a:solidFill>
            <a:srgbClr val="1A2744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Apr 20</a:t>
            </a:r>
          </a:p>
        </p:txBody>
      </p:sp>
      <p:sp>
        <p:nvSpPr>
          <p:cNvPr id="316" name="Cell3_6"/>
          <p:cNvSpPr>
            <a:spLocks noGrp="1"/>
          </p:cNvSpPr>
          <p:nvPr/>
        </p:nvSpPr>
        <p:spPr>
          <a:xfrm>
            <a:off x="8636000" y="3352800"/>
            <a:ext cx="3251200" cy="558800"/>
          </a:xfrm>
          <a:prstGeom prst="rect">
            <a:avLst/>
          </a:prstGeom>
          <a:solidFill>
            <a:srgbClr val="1A2744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—</a:t>
            </a:r>
          </a:p>
        </p:txBody>
      </p:sp>
      <p:sp>
        <p:nvSpPr>
          <p:cNvPr id="320" name="Cell4_0"/>
          <p:cNvSpPr>
            <a:spLocks noGrp="1"/>
          </p:cNvSpPr>
          <p:nvPr/>
        </p:nvSpPr>
        <p:spPr>
          <a:xfrm>
            <a:off x="304800" y="3911600"/>
            <a:ext cx="8128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E94560"/>
                </a:solidFill>
              </a:rPr>
              <a:t>K-005</a:t>
            </a:r>
          </a:p>
        </p:txBody>
      </p:sp>
      <p:sp>
        <p:nvSpPr>
          <p:cNvPr id="321" name="Cell4_1"/>
          <p:cNvSpPr>
            <a:spLocks noGrp="1"/>
          </p:cNvSpPr>
          <p:nvPr/>
        </p:nvSpPr>
        <p:spPr>
          <a:xfrm>
            <a:off x="1117600" y="3911600"/>
            <a:ext cx="33020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l">
              <a:buNone/>
            </a:pPr>
            <a:r>
              <a:rPr lang="en-US" sz="1467" b="0" dirty="0">
                <a:solidFill>
                  <a:srgbClr val="D0D8E4"/>
                </a:solidFill>
              </a:rPr>
              <a:t>Break area lacks proper waste separation</a:t>
            </a:r>
          </a:p>
        </p:txBody>
      </p:sp>
      <p:sp>
        <p:nvSpPr>
          <p:cNvPr id="322" name="Cell4_2"/>
          <p:cNvSpPr>
            <a:spLocks noGrp="1"/>
          </p:cNvSpPr>
          <p:nvPr/>
        </p:nvSpPr>
        <p:spPr>
          <a:xfrm>
            <a:off x="4419600" y="3911600"/>
            <a:ext cx="12700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Team B</a:t>
            </a:r>
          </a:p>
        </p:txBody>
      </p:sp>
      <p:sp>
        <p:nvSpPr>
          <p:cNvPr id="323" name="Cell4_3"/>
          <p:cNvSpPr>
            <a:spLocks noGrp="1"/>
          </p:cNvSpPr>
          <p:nvPr/>
        </p:nvSpPr>
        <p:spPr>
          <a:xfrm>
            <a:off x="5689600" y="3911600"/>
            <a:ext cx="9144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LOW</a:t>
            </a:r>
          </a:p>
        </p:txBody>
      </p:sp>
      <p:sp>
        <p:nvSpPr>
          <p:cNvPr id="324" name="Cell4_4"/>
          <p:cNvSpPr>
            <a:spLocks noGrp="1"/>
          </p:cNvSpPr>
          <p:nvPr/>
        </p:nvSpPr>
        <p:spPr>
          <a:xfrm>
            <a:off x="6604000" y="3911600"/>
            <a:ext cx="1117600" cy="558800"/>
          </a:xfrm>
          <a:prstGeom prst="rect">
            <a:avLst/>
          </a:prstGeom>
          <a:solidFill>
            <a:srgbClr val="06D6A0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1" dirty="0">
                <a:solidFill>
                  <a:srgbClr val="F4F6F8"/>
                </a:solidFill>
              </a:rPr>
              <a:t>DONE</a:t>
            </a:r>
          </a:p>
        </p:txBody>
      </p:sp>
      <p:sp>
        <p:nvSpPr>
          <p:cNvPr id="325" name="Cell4_5"/>
          <p:cNvSpPr>
            <a:spLocks noGrp="1"/>
          </p:cNvSpPr>
          <p:nvPr/>
        </p:nvSpPr>
        <p:spPr>
          <a:xfrm>
            <a:off x="7721600" y="3911600"/>
            <a:ext cx="9144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Apr 8</a:t>
            </a:r>
          </a:p>
        </p:txBody>
      </p:sp>
      <p:sp>
        <p:nvSpPr>
          <p:cNvPr id="326" name="Cell4_6"/>
          <p:cNvSpPr>
            <a:spLocks noGrp="1"/>
          </p:cNvSpPr>
          <p:nvPr/>
        </p:nvSpPr>
        <p:spPr>
          <a:xfrm>
            <a:off x="8636000" y="3911600"/>
            <a:ext cx="3251200" cy="558800"/>
          </a:xfrm>
          <a:prstGeom prst="rect">
            <a:avLst/>
          </a:prstGeom>
          <a:solidFill>
            <a:srgbClr val="16213E"/>
          </a:solidFill>
          <a:ln w="9525">
            <a:solidFill>
              <a:srgbClr val="2D3748"/>
            </a:solidFill>
          </a:ln>
        </p:spPr>
        <p:txBody>
          <a:bodyPr lIns="76200" rIns="76200" anchor="ctr"/>
          <a:lstStyle/>
          <a:p>
            <a:pPr algn="ctr">
              <a:buNone/>
            </a:pPr>
            <a:r>
              <a:rPr lang="en-US" sz="1467" b="0" dirty="0">
                <a:solidFill>
                  <a:srgbClr val="D0D8E4"/>
                </a:solidFill>
              </a:rPr>
              <a:t>5S Passed ✓</a:t>
            </a:r>
          </a:p>
        </p:txBody>
      </p:sp>
      <p:sp>
        <p:nvSpPr>
          <p:cNvPr id="340" name="Leg0"/>
          <p:cNvSpPr>
            <a:spLocks noGrp="1"/>
          </p:cNvSpPr>
          <p:nvPr/>
        </p:nvSpPr>
        <p:spPr>
          <a:xfrm>
            <a:off x="304800" y="4521200"/>
            <a:ext cx="355600" cy="355600"/>
          </a:xfrm>
          <a:prstGeom prst="rect">
            <a:avLst/>
          </a:prstGeom>
          <a:solidFill>
            <a:srgbClr val="06D6A0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344" name="LegLbl0"/>
          <p:cNvSpPr>
            <a:spLocks noGrp="1"/>
          </p:cNvSpPr>
          <p:nvPr/>
        </p:nvSpPr>
        <p:spPr>
          <a:xfrm>
            <a:off x="711200" y="4521200"/>
            <a:ext cx="1524000" cy="355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467" dirty="0">
                <a:solidFill>
                  <a:srgbClr val="A0AEC0"/>
                </a:solidFill>
              </a:rPr>
              <a:t>DONE</a:t>
            </a:r>
          </a:p>
        </p:txBody>
      </p:sp>
      <p:sp>
        <p:nvSpPr>
          <p:cNvPr id="341" name="Leg1"/>
          <p:cNvSpPr>
            <a:spLocks noGrp="1"/>
          </p:cNvSpPr>
          <p:nvPr/>
        </p:nvSpPr>
        <p:spPr>
          <a:xfrm>
            <a:off x="2540000" y="4521200"/>
            <a:ext cx="355600" cy="35560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345" name="LegLbl1"/>
          <p:cNvSpPr>
            <a:spLocks noGrp="1"/>
          </p:cNvSpPr>
          <p:nvPr/>
        </p:nvSpPr>
        <p:spPr>
          <a:xfrm>
            <a:off x="2946400" y="4521200"/>
            <a:ext cx="1828800" cy="355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467" dirty="0">
                <a:solidFill>
                  <a:srgbClr val="A0AEC0"/>
                </a:solidFill>
              </a:rPr>
              <a:t>IN PROGRESS</a:t>
            </a:r>
          </a:p>
        </p:txBody>
      </p:sp>
      <p:sp>
        <p:nvSpPr>
          <p:cNvPr id="342" name="Leg2"/>
          <p:cNvSpPr>
            <a:spLocks noGrp="1"/>
          </p:cNvSpPr>
          <p:nvPr/>
        </p:nvSpPr>
        <p:spPr>
          <a:xfrm>
            <a:off x="5130800" y="4521200"/>
            <a:ext cx="355600" cy="3556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346" name="LegLbl2"/>
          <p:cNvSpPr>
            <a:spLocks noGrp="1"/>
          </p:cNvSpPr>
          <p:nvPr/>
        </p:nvSpPr>
        <p:spPr>
          <a:xfrm>
            <a:off x="5537200" y="4521200"/>
            <a:ext cx="1219200" cy="355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467" dirty="0">
                <a:solidFill>
                  <a:srgbClr val="A0AEC0"/>
                </a:solidFill>
              </a:rPr>
              <a:t>OPEN</a:t>
            </a:r>
          </a:p>
        </p:txBody>
      </p:sp>
      <p:sp>
        <p:nvSpPr>
          <p:cNvPr id="343" name="Leg3"/>
          <p:cNvSpPr>
            <a:spLocks noGrp="1"/>
          </p:cNvSpPr>
          <p:nvPr/>
        </p:nvSpPr>
        <p:spPr>
          <a:xfrm>
            <a:off x="7010400" y="4521200"/>
            <a:ext cx="355600" cy="355600"/>
          </a:xfrm>
          <a:prstGeom prst="rect">
            <a:avLst/>
          </a:prstGeom>
          <a:solidFill>
            <a:srgbClr val="718096"/>
          </a:solidFill>
          <a:ln>
            <a:noFill/>
          </a:ln>
        </p:spPr>
        <p:txBody>
          <a:bodyPr/>
          <a:lstStyle/>
          <a:p>
            <a:endParaRPr/>
          </a:p>
        </p:txBody>
      </p:sp>
      <p:sp>
        <p:nvSpPr>
          <p:cNvPr id="347" name="LegLbl3"/>
          <p:cNvSpPr>
            <a:spLocks noGrp="1"/>
          </p:cNvSpPr>
          <p:nvPr/>
        </p:nvSpPr>
        <p:spPr>
          <a:xfrm>
            <a:off x="7416800" y="4521200"/>
            <a:ext cx="1219200" cy="355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l">
              <a:buNone/>
            </a:pPr>
            <a:r>
              <a:rPr lang="en-US" sz="1467" dirty="0">
                <a:solidFill>
                  <a:srgbClr val="A0AEC0"/>
                </a:solidFill>
              </a:rPr>
              <a:t>PLAN</a:t>
            </a:r>
          </a:p>
        </p:txBody>
      </p:sp>
      <p:sp>
        <p:nvSpPr>
          <p:cNvPr id="350" name="KeyPoint"/>
          <p:cNvSpPr>
            <a:spLocks noGrp="1"/>
          </p:cNvSpPr>
          <p:nvPr/>
        </p:nvSpPr>
        <p:spPr>
          <a:xfrm>
            <a:off x="304800" y="5029200"/>
            <a:ext cx="11582400" cy="1524000"/>
          </a:xfrm>
          <a:prstGeom prst="rect">
            <a:avLst/>
          </a:prstGeom>
          <a:solidFill>
            <a:srgbClr val="16213E"/>
          </a:solidFill>
          <a:ln>
            <a:noFill/>
          </a:ln>
        </p:spPr>
        <p:txBody>
          <a:bodyPr lIns="228600" tIns="152400" rIns="228600" anchor="t"/>
          <a:lstStyle/>
          <a:p>
            <a:pPr algn="l">
              <a:buNone/>
            </a:pPr>
            <a:r>
              <a:rPr lang="en-US" sz="2133" b="1" dirty="0">
                <a:solidFill>
                  <a:srgbClr val="F5A623"/>
                </a:solidFill>
              </a:rPr>
              <a:t>Why the Kaizen Newspaper Works</a:t>
            </a:r>
          </a:p>
          <a:p>
            <a:pPr marL="342900" indent="-342900" algn="l">
              <a:buFont typeface="Arial"/>
              <a:buChar char="•"/>
            </a:pPr>
            <a:r>
              <a:rPr lang="en-US" sz="1733" dirty="0">
                <a:solidFill>
                  <a:srgbClr val="D0D8E4"/>
                </a:solidFill>
              </a:rPr>
              <a:t>Makes improvement visible to the whole team — problems can't hide</a:t>
            </a:r>
          </a:p>
          <a:p>
            <a:pPr marL="342900" indent="-342900" algn="l">
              <a:buFont typeface="Arial"/>
              <a:buChar char="•"/>
            </a:pPr>
            <a:r>
              <a:rPr lang="en-US" sz="1733" dirty="0">
                <a:solidFill>
                  <a:srgbClr val="D0D8E4"/>
                </a:solidFill>
              </a:rPr>
              <a:t>Creates accountability without blame — the board, not a manager, holds people to commitments</a:t>
            </a:r>
          </a:p>
          <a:p>
            <a:pPr marL="342900" indent="-342900" algn="l">
              <a:buFont typeface="Arial"/>
              <a:buChar char="•"/>
            </a:pPr>
            <a:r>
              <a:rPr lang="en-US" sz="1733" dirty="0">
                <a:solidFill>
                  <a:srgbClr val="D0D8E4"/>
                </a:solidFill>
              </a:rPr>
              <a:t>Tracks the velocity of improvement — slow boards signal a culture problem, not a process problem</a:t>
            </a:r>
          </a:p>
        </p:txBody>
      </p:sp>
    </p:spTree>
    <p:extLst>
      <p:ext uri="{BB962C8B-B14F-4D97-AF65-F5344CB8AC3E}">
        <p14:creationId xmlns:p14="http://schemas.microsoft.com/office/powerpoint/2010/main" val="3616998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[1775957166775]">
  <a:themeElements>
    <a:clrScheme name="Office">
      <a:dk1>
        <a:srgbClr val="1A1A2E"/>
      </a:dk1>
      <a:lt1>
        <a:srgbClr val="F4F6F8"/>
      </a:lt1>
      <a:dk2>
        <a:srgbClr val="16213E"/>
      </a:dk2>
      <a:lt2>
        <a:srgbClr val="E8EDF2"/>
      </a:lt2>
      <a:accent1>
        <a:srgbClr val="E94560"/>
      </a:accent1>
      <a:accent2>
        <a:srgbClr val="F5A623"/>
      </a:accent2>
      <a:accent3>
        <a:srgbClr val="0F3460"/>
      </a:accent3>
      <a:accent4>
        <a:srgbClr val="00B4D8"/>
      </a:accent4>
      <a:accent5>
        <a:srgbClr val="06D6A0"/>
      </a:accent5>
      <a:accent6>
        <a:srgbClr val="F4F6F8"/>
      </a:accent6>
      <a:hlink>
        <a:srgbClr val="467886"/>
      </a:hlink>
      <a:folHlink>
        <a:srgbClr val="96607D"/>
      </a:folHlink>
    </a:clrScheme>
    <a:fontScheme name="Office">
      <a:majorFont>
        <a:latin typeface="Montserra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175E76C-58A7-416B-AEC8-A1B650ACCC4D}">
  <we:reference id="wa200010001" version="1.0.0.1" store="en-US" storeType="OMEX"/>
  <we:alternateReferences>
    <we:reference id="wa200010001" version="1.0.0.1" store="" storeType="OMEX"/>
  </we:alternateReferences>
  <we:properties>
    <we:property name="claude.fileId" value="&quot;37f1bea7-6def-4bd1-9f0a-64c5fe1a24f6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2879</Words>
  <Application>Microsoft Office PowerPoint</Application>
  <PresentationFormat>Widescreen</PresentationFormat>
  <Paragraphs>484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Montserrat</vt:lpstr>
      <vt:lpstr>Office Theme [1775957166775]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Rodgers</dc:creator>
  <cp:lastModifiedBy>David Rodgers</cp:lastModifiedBy>
  <cp:revision>4</cp:revision>
  <dcterms:created xsi:type="dcterms:W3CDTF">2026-04-11T23:23:34Z</dcterms:created>
  <dcterms:modified xsi:type="dcterms:W3CDTF">2026-04-12T01:38:31Z</dcterms:modified>
</cp:coreProperties>
</file>