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80" r:id="rId3"/>
    <p:sldId id="296" r:id="rId4"/>
    <p:sldId id="281" r:id="rId5"/>
    <p:sldId id="282" r:id="rId6"/>
    <p:sldId id="283" r:id="rId7"/>
    <p:sldId id="284" r:id="rId8"/>
    <p:sldId id="285" r:id="rId9"/>
    <p:sldId id="286" r:id="rId10"/>
    <p:sldId id="291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6" autoAdjust="0"/>
    <p:restoredTop sz="94660"/>
  </p:normalViewPr>
  <p:slideViewPr>
    <p:cSldViewPr snapToGrid="0">
      <p:cViewPr>
        <p:scale>
          <a:sx n="60" d="100"/>
          <a:sy n="60" d="100"/>
        </p:scale>
        <p:origin x="2010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1E5EF-F8CD-0C70-9F43-1538561F2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C2655-FF94-6408-925B-83CBDD2E8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C6185-0941-6645-BD61-097E90D8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64735-BEC5-73B6-7C56-C7B2E7B50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1488C-EEC3-F1C6-4F5C-40F014104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0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C4EED-B2E7-3501-3E25-A5FB008C3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8F9F26-E76C-1C94-7ADD-107CD2472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62A27-B896-9A13-5972-18FA78D6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56690-0D48-C989-CD90-5F17EF7D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370C3-B0B6-F5BA-F36B-DF778372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1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0D317B-5606-A60F-12A0-7F39068822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BB5E37-71CB-997D-48D2-08A16455A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74318-2FA3-C6A3-9ACD-667527A8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BED0A-FC9C-CA08-2127-1D6FA0200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5FCDE-284F-3D22-4756-F5A1F289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3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50E88-0554-561E-9B3C-D12CB01E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2D68A-9805-DF4F-4AD6-07DB2275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C9598-225E-BD1A-18CA-B0ACE5A8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D92BF-9E7F-FF8E-CC71-5967EB058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E3D2A-B855-197F-D456-082B37C7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53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495C0-A181-E818-28AC-70716FAA2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F6E52-0B55-6F43-8B08-383A2ED34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48CA9-AE13-FDA0-C461-724FAF61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DA04A-90FF-7DA0-40F2-B8E96F154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8E13E-6F2B-AA3B-8788-314B8C9F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1AB24-8A8B-550A-3EF1-37F4A9050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72575-38DE-CC1E-3BA5-2C9C6D3DC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4EC0F-7C20-718E-63F0-996A7325E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85717-2447-137F-CE3D-89DE78DA9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27C23-0B38-B545-1B6C-14E4424DA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1F6AC-D36A-1400-AD93-5A5B6B1F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69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1D873-D56C-232D-CEDC-55FAED92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225D3-BADD-094A-55AC-1EC7A8D9A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5E488F-5638-46C2-4F4A-84F2318CC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46358A-5598-FBDF-E5D5-03D5A3F53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C03265-9913-FEFD-4B85-ECA6EAD88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6532A-922A-DF52-415E-E65FE35D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38341F-C4D4-325C-3077-B79E7D9A9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720716-F0A6-F41C-9D8A-8AE2BA85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4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455B2-52D0-3A94-C18F-2AFCEDB69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EFD824-B50D-FE62-04CA-D321DA92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403CB4-241F-40A3-A4C1-FA6907DB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2238D4-9306-934A-CC9B-6F4580A8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6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BDC40-0BFC-52C0-5DC0-CA5E9484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B7E1D1-6D3D-B3FB-72BE-B7760A22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BF18B-5A5B-C777-FAA0-FDA7EA08C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5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3CDC1-2608-7EFE-DD74-B47860A5A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27D9-600A-DEA2-3267-77B1D6CB4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74134-8662-6677-03F3-E807958FB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E24C8-9CD5-3B18-FF51-85B77A562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F9F2D-3DAA-4F9B-324C-AB3335A3D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E4249-768D-94DD-E4A5-B70D4F3DE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6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8E40-6B61-FE3A-631C-C9E0974F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4DCE41-52BA-D940-EAD6-4FC53A87B1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04923-4B75-F7AA-62F9-764F9A367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01F60-54E3-086B-CEA7-8AC54AB8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7E44D-C9AF-D4A2-CCD5-3715756F6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6914A-6748-24E6-A61B-A179DC9E0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3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8C7514-7EAF-FE61-C6E3-8B9EF434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13EBD-DA40-FB51-0DA4-EBA9874C3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97F5E-4557-4159-6E1C-19B6268309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641C54-4141-4408-A003-E35E762C736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63BAE-C30F-2771-7501-73B43D099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4ADB9-F168-E34A-3C84-5AEF412FB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9D0816-53B2-413E-A75F-DF9652F3E8EB}" type="slidenum">
              <a:rPr lang="en-US" smtClean="0"/>
              <a:t>‹#›</a:t>
            </a:fld>
            <a:endParaRPr lang="en-US"/>
          </a:p>
        </p:txBody>
      </p:sp>
      <p:sp>
        <p:nvSpPr>
          <p:cNvPr id="201" name="AccentBar"/>
          <p:cNvSpPr>
            <a:spLocks noGrp="1"/>
          </p:cNvSpPr>
          <p:nvPr>
            <p:ph type="body" idx="99"/>
          </p:nvPr>
        </p:nvSpPr>
        <p:spPr>
          <a:xfrm>
            <a:off x="0" y="0"/>
            <a:ext cx="171000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BottomLine"/>
          <p:cNvSpPr>
            <a:spLocks noGrp="1"/>
          </p:cNvSpPr>
          <p:nvPr>
            <p:ph type="body" idx="98"/>
          </p:nvPr>
        </p:nvSpPr>
        <p:spPr>
          <a:xfrm>
            <a:off x="171000" y="6629400"/>
            <a:ext cx="12045000" cy="57600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7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2B4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D374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TopLine"/>
          <p:cNvSpPr/>
          <p:nvPr/>
        </p:nvSpPr>
        <p:spPr>
          <a:xfrm>
            <a:off x="0" y="0"/>
            <a:ext cx="12192000" cy="101600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01" name="MainTitle"/>
          <p:cNvSpPr/>
          <p:nvPr/>
        </p:nvSpPr>
        <p:spPr>
          <a:xfrm>
            <a:off x="762000" y="444500"/>
            <a:ext cx="10668000" cy="1206500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ctr"/>
            <a:r>
              <a:rPr lang="en-US" sz="7200" b="1" dirty="0">
                <a:solidFill>
                  <a:srgbClr val="FFFFFF"/>
                </a:solidFill>
              </a:rPr>
              <a:t>PDCA</a:t>
            </a:r>
          </a:p>
        </p:txBody>
      </p:sp>
      <p:sp>
        <p:nvSpPr>
          <p:cNvPr id="502" name="Subtitle"/>
          <p:cNvSpPr/>
          <p:nvPr/>
        </p:nvSpPr>
        <p:spPr>
          <a:xfrm>
            <a:off x="762000" y="1752600"/>
            <a:ext cx="10668000" cy="482600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ctr"/>
            <a:r>
              <a:rPr lang="en-US" sz="2600" dirty="0">
                <a:solidFill>
                  <a:srgbClr val="2ABBE8"/>
                </a:solidFill>
              </a:rPr>
              <a:t>Plan  ·  Do  ·  Check  ·  Act</a:t>
            </a:r>
          </a:p>
        </p:txBody>
      </p:sp>
      <p:sp>
        <p:nvSpPr>
          <p:cNvPr id="503" name="Div"/>
          <p:cNvSpPr/>
          <p:nvPr/>
        </p:nvSpPr>
        <p:spPr>
          <a:xfrm>
            <a:off x="3556000" y="2324100"/>
            <a:ext cx="5080000" cy="50800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04" name="Desc"/>
          <p:cNvSpPr/>
          <p:nvPr/>
        </p:nvSpPr>
        <p:spPr>
          <a:xfrm>
            <a:off x="762000" y="2451100"/>
            <a:ext cx="10668000" cy="825500"/>
          </a:xfrm>
          <a:prstGeom prst="rect">
            <a:avLst/>
          </a:prstGeom>
          <a:noFill/>
        </p:spPr>
        <p:txBody>
          <a:bodyPr vertOverflow="clip" anchor="t"/>
          <a:lstStyle/>
          <a:p>
            <a:pPr algn="ctr"/>
            <a:r>
              <a:rPr lang="en-US" sz="1800" dirty="0">
                <a:solidFill>
                  <a:srgbClr val="B8CCDF"/>
                </a:solidFill>
              </a:rPr>
              <a:t>A comprehensive teaching guide to the fundamental four-phase improvement cycle</a:t>
            </a:r>
          </a:p>
          <a:p>
            <a:pPr algn="ctr"/>
            <a:r>
              <a:rPr lang="en-US" sz="1800" dirty="0">
                <a:solidFill>
                  <a:srgbClr val="B8CCDF"/>
                </a:solidFill>
              </a:rPr>
              <a:t>used worldwide in quality, operations, and continuous improvement.</a:t>
            </a:r>
          </a:p>
        </p:txBody>
      </p:sp>
      <p:sp>
        <p:nvSpPr>
          <p:cNvPr id="510" name="PCircle510"/>
          <p:cNvSpPr/>
          <p:nvPr/>
        </p:nvSpPr>
        <p:spPr>
          <a:xfrm>
            <a:off x="2641600" y="3975100"/>
            <a:ext cx="1270000" cy="1270000"/>
          </a:xfrm>
          <a:prstGeom prst="ellipse">
            <a:avLst/>
          </a:prstGeom>
          <a:solidFill>
            <a:srgbClr val="1B6CA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</a:rPr>
              <a:t>P</a:t>
            </a:r>
          </a:p>
        </p:txBody>
      </p:sp>
      <p:sp>
        <p:nvSpPr>
          <p:cNvPr id="525" name="Badge"/>
          <p:cNvSpPr/>
          <p:nvPr/>
        </p:nvSpPr>
        <p:spPr>
          <a:xfrm>
            <a:off x="4318000" y="6197600"/>
            <a:ext cx="3556000" cy="381000"/>
          </a:xfrm>
          <a:prstGeom prst="roundRect">
            <a:avLst>
              <a:gd name="adj" fmla="val 25000"/>
            </a:avLst>
          </a:prstGeom>
          <a:solidFill>
            <a:srgbClr val="1B3A5C"/>
          </a:solidFill>
          <a:ln w="9144">
            <a:solidFill>
              <a:srgbClr val="1B6CA8"/>
            </a:solidFill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400" b="1" dirty="0">
                <a:solidFill>
                  <a:srgbClr val="7AACCE"/>
                </a:solidFill>
              </a:rPr>
              <a:t>QUALITY MANAGEMENT · TEACHING GUIDE</a:t>
            </a:r>
          </a:p>
        </p:txBody>
      </p:sp>
      <p:sp>
        <p:nvSpPr>
          <p:cNvPr id="610" name="Circle610"/>
          <p:cNvSpPr/>
          <p:nvPr/>
        </p:nvSpPr>
        <p:spPr>
          <a:xfrm>
            <a:off x="4521200" y="3975100"/>
            <a:ext cx="1270000" cy="1270000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611" name="Circle611"/>
          <p:cNvSpPr/>
          <p:nvPr/>
        </p:nvSpPr>
        <p:spPr>
          <a:xfrm>
            <a:off x="6400800" y="3975100"/>
            <a:ext cx="1270000" cy="1270000"/>
          </a:xfrm>
          <a:prstGeom prst="ellipse">
            <a:avLst/>
          </a:prstGeom>
          <a:solidFill>
            <a:srgbClr val="C07800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612" name="Circle612"/>
          <p:cNvSpPr/>
          <p:nvPr/>
        </p:nvSpPr>
        <p:spPr>
          <a:xfrm>
            <a:off x="8280400" y="3975100"/>
            <a:ext cx="1270000" cy="1270000"/>
          </a:xfrm>
          <a:prstGeom prst="ellipse">
            <a:avLst/>
          </a:prstGeom>
          <a:solidFill>
            <a:srgbClr val="C0372A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620" name="Arr620"/>
          <p:cNvSpPr/>
          <p:nvPr/>
        </p:nvSpPr>
        <p:spPr>
          <a:xfrm>
            <a:off x="4013200" y="4483100"/>
            <a:ext cx="508000" cy="279400"/>
          </a:xfrm>
          <a:prstGeom prst="rightArrow">
            <a:avLst/>
          </a:prstGeom>
          <a:solidFill>
            <a:srgbClr val="5B9BD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21" name="Arr621"/>
          <p:cNvSpPr/>
          <p:nvPr/>
        </p:nvSpPr>
        <p:spPr>
          <a:xfrm>
            <a:off x="5892800" y="4483100"/>
            <a:ext cx="508000" cy="279400"/>
          </a:xfrm>
          <a:prstGeom prst="rightArrow">
            <a:avLst/>
          </a:prstGeom>
          <a:solidFill>
            <a:srgbClr val="5B9BD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22" name="Arr622"/>
          <p:cNvSpPr/>
          <p:nvPr/>
        </p:nvSpPr>
        <p:spPr>
          <a:xfrm>
            <a:off x="7772400" y="4483100"/>
            <a:ext cx="508000" cy="279400"/>
          </a:xfrm>
          <a:prstGeom prst="rightArrow">
            <a:avLst/>
          </a:prstGeom>
          <a:solidFill>
            <a:srgbClr val="5B9BD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30" name="WL630"/>
          <p:cNvSpPr/>
          <p:nvPr/>
        </p:nvSpPr>
        <p:spPr>
          <a:xfrm>
            <a:off x="2641600" y="5359400"/>
            <a:ext cx="1270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buNone/>
            </a:pPr>
            <a:r>
              <a:rPr lang="en-US" sz="1600" b="1" dirty="0">
                <a:solidFill>
                  <a:srgbClr val="5B9BD5"/>
                </a:solidFill>
              </a:rPr>
              <a:t>PLAN</a:t>
            </a:r>
          </a:p>
        </p:txBody>
      </p:sp>
      <p:sp>
        <p:nvSpPr>
          <p:cNvPr id="631" name="WL631"/>
          <p:cNvSpPr/>
          <p:nvPr/>
        </p:nvSpPr>
        <p:spPr>
          <a:xfrm>
            <a:off x="4521200" y="5359400"/>
            <a:ext cx="1270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buNone/>
            </a:pPr>
            <a:r>
              <a:rPr lang="en-US" sz="1600" b="1" dirty="0">
                <a:solidFill>
                  <a:srgbClr val="1E8B58"/>
                </a:solidFill>
              </a:rPr>
              <a:t>DO</a:t>
            </a:r>
          </a:p>
        </p:txBody>
      </p:sp>
      <p:sp>
        <p:nvSpPr>
          <p:cNvPr id="632" name="WL632"/>
          <p:cNvSpPr/>
          <p:nvPr/>
        </p:nvSpPr>
        <p:spPr>
          <a:xfrm>
            <a:off x="6299200" y="5359400"/>
            <a:ext cx="14732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buNone/>
            </a:pPr>
            <a:r>
              <a:rPr lang="en-US" sz="1600" b="1" dirty="0">
                <a:solidFill>
                  <a:srgbClr val="C07800"/>
                </a:solidFill>
              </a:rPr>
              <a:t>CHECK</a:t>
            </a:r>
          </a:p>
        </p:txBody>
      </p:sp>
      <p:sp>
        <p:nvSpPr>
          <p:cNvPr id="633" name="WL633"/>
          <p:cNvSpPr/>
          <p:nvPr/>
        </p:nvSpPr>
        <p:spPr>
          <a:xfrm>
            <a:off x="8280400" y="5359400"/>
            <a:ext cx="1270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buNone/>
            </a:pPr>
            <a:r>
              <a:rPr lang="en-US" sz="1600" b="1" dirty="0">
                <a:solidFill>
                  <a:srgbClr val="C0372A"/>
                </a:solidFill>
              </a:rPr>
              <a:t>ACT</a:t>
            </a:r>
          </a:p>
        </p:txBody>
      </p:sp>
    </p:spTree>
    <p:extLst>
      <p:ext uri="{BB962C8B-B14F-4D97-AF65-F5344CB8AC3E}">
        <p14:creationId xmlns:p14="http://schemas.microsoft.com/office/powerpoint/2010/main" val="1440235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oolPhaseHPLAN"/>
          <p:cNvSpPr>
            <a:spLocks noGrp="1"/>
          </p:cNvSpPr>
          <p:nvPr/>
        </p:nvSpPr>
        <p:spPr>
          <a:xfrm>
            <a:off x="228599" y="736600"/>
            <a:ext cx="3032448" cy="495688"/>
          </a:xfrm>
          <a:prstGeom prst="roundRect">
            <a:avLst>
              <a:gd name="adj" fmla="val 20000"/>
            </a:avLst>
          </a:prstGeom>
          <a:solidFill>
            <a:srgbClr val="1B6CA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301" name="ToolListPLAN"/>
          <p:cNvSpPr>
            <a:spLocks noGrp="1"/>
          </p:cNvSpPr>
          <p:nvPr/>
        </p:nvSpPr>
        <p:spPr>
          <a:xfrm>
            <a:off x="228599" y="1276026"/>
            <a:ext cx="3032448" cy="5175573"/>
          </a:xfrm>
          <a:prstGeom prst="rect">
            <a:avLst/>
          </a:prstGeom>
          <a:solidFill>
            <a:srgbClr val="F7F9FC"/>
          </a:solidFill>
          <a:ln w="9144">
            <a:solidFill>
              <a:srgbClr val="1B6CA8"/>
            </a:solidFill>
          </a:ln>
        </p:spPr>
        <p:txBody>
          <a:bodyPr vertOverflow="clip" wrap="square" lIns="114300" tIns="114300" rIns="114300" bIns="11430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B6CA8"/>
                </a:solidFill>
              </a:rPr>
              <a:t>5 Whys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Drill to root cause by asking 'why' 5 times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1B6CA8"/>
                </a:solidFill>
              </a:rPr>
              <a:t>Fishbone / Ishikawa Diagram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Visualize categories of potential causes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1B6CA8"/>
                </a:solidFill>
              </a:rPr>
              <a:t>Pareto Chart (80/20)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Prioritize the vital few causes from the trivial many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1B6CA8"/>
                </a:solidFill>
              </a:rPr>
              <a:t>Process Mapping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Document current state to spot inefficiencies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1B6CA8"/>
                </a:solidFill>
              </a:rPr>
              <a:t>SMART Goal Framework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Define measurable, time-bound improvement targets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1B6CA8"/>
                </a:solidFill>
              </a:rPr>
              <a:t>Benchmarking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Compare process performance to best-in-class standards</a:t>
            </a:r>
          </a:p>
        </p:txBody>
      </p:sp>
      <p:sp>
        <p:nvSpPr>
          <p:cNvPr id="305" name="ToolPhaseHDO"/>
          <p:cNvSpPr>
            <a:spLocks noGrp="1"/>
          </p:cNvSpPr>
          <p:nvPr/>
        </p:nvSpPr>
        <p:spPr>
          <a:xfrm>
            <a:off x="3406840" y="736600"/>
            <a:ext cx="3032448" cy="495688"/>
          </a:xfrm>
          <a:prstGeom prst="roundRect">
            <a:avLst>
              <a:gd name="adj" fmla="val 20000"/>
            </a:avLst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</a:rPr>
              <a:t>DO</a:t>
            </a:r>
          </a:p>
        </p:txBody>
      </p:sp>
      <p:sp>
        <p:nvSpPr>
          <p:cNvPr id="306" name="ToolListDO"/>
          <p:cNvSpPr>
            <a:spLocks noGrp="1"/>
          </p:cNvSpPr>
          <p:nvPr/>
        </p:nvSpPr>
        <p:spPr>
          <a:xfrm>
            <a:off x="3406840" y="1276026"/>
            <a:ext cx="3032448" cy="5175573"/>
          </a:xfrm>
          <a:prstGeom prst="rect">
            <a:avLst/>
          </a:prstGeom>
          <a:solidFill>
            <a:srgbClr val="F7F9FC"/>
          </a:solidFill>
          <a:ln w="9144">
            <a:solidFill>
              <a:srgbClr val="27A96C"/>
            </a:solidFill>
          </a:ln>
        </p:spPr>
        <p:txBody>
          <a:bodyPr vertOverflow="clip" wrap="square" lIns="114300" tIns="114300" rIns="114300" bIns="11430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27A96C"/>
                </a:solidFill>
              </a:rPr>
              <a:t>Pilot / Proof of Concept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Run a small-scale test to minimize risk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27A96C"/>
                </a:solidFill>
              </a:rPr>
              <a:t>Data Collection Plan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Define what, how, and when to measure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27A96C"/>
                </a:solidFill>
              </a:rPr>
              <a:t>Run Charts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Track a metric over time during the pilot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27A96C"/>
                </a:solidFill>
              </a:rPr>
              <a:t>Check Sheets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Structured form to collect and tally data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27A96C"/>
                </a:solidFill>
              </a:rPr>
              <a:t>Gantt Chart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Schedule pilot activities and milestones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27A96C"/>
                </a:solidFill>
              </a:rPr>
              <a:t>RACI Matrix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Clarify roles in the pilot team</a:t>
            </a:r>
          </a:p>
        </p:txBody>
      </p:sp>
      <p:sp>
        <p:nvSpPr>
          <p:cNvPr id="310" name="ToolPhaseHCHECK"/>
          <p:cNvSpPr>
            <a:spLocks noGrp="1"/>
          </p:cNvSpPr>
          <p:nvPr/>
        </p:nvSpPr>
        <p:spPr>
          <a:xfrm>
            <a:off x="6585079" y="736600"/>
            <a:ext cx="3032448" cy="495688"/>
          </a:xfrm>
          <a:prstGeom prst="roundRect">
            <a:avLst>
              <a:gd name="adj" fmla="val 20000"/>
            </a:avLst>
          </a:prstGeom>
          <a:solidFill>
            <a:srgbClr val="9E6200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</a:rPr>
              <a:t>CHECK</a:t>
            </a:r>
          </a:p>
        </p:txBody>
      </p:sp>
      <p:sp>
        <p:nvSpPr>
          <p:cNvPr id="311" name="ToolListCHECK"/>
          <p:cNvSpPr>
            <a:spLocks noGrp="1"/>
          </p:cNvSpPr>
          <p:nvPr/>
        </p:nvSpPr>
        <p:spPr>
          <a:xfrm>
            <a:off x="6585079" y="1276026"/>
            <a:ext cx="3032448" cy="5175573"/>
          </a:xfrm>
          <a:prstGeom prst="rect">
            <a:avLst/>
          </a:prstGeom>
          <a:solidFill>
            <a:srgbClr val="F7F9FC"/>
          </a:solidFill>
          <a:ln w="9144">
            <a:solidFill>
              <a:srgbClr val="F4A832"/>
            </a:solidFill>
          </a:ln>
        </p:spPr>
        <p:txBody>
          <a:bodyPr vertOverflow="clip" wrap="square" lIns="114300" tIns="114300" rIns="114300" bIns="11430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4A832"/>
                </a:solidFill>
              </a:rPr>
              <a:t>Control Charts (SPC)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Distinguish normal variation from special causes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F4A832"/>
                </a:solidFill>
              </a:rPr>
              <a:t>Histogram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Visualize distribution of process output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F4A832"/>
                </a:solidFill>
              </a:rPr>
              <a:t>Scatter Diagram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Explore relationships between two variables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F4A832"/>
                </a:solidFill>
              </a:rPr>
              <a:t>Before vs. After Analysis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Compare baseline metrics to pilot results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F4A832"/>
                </a:solidFill>
              </a:rPr>
              <a:t>A/B Testing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Compare test group to a control group statistically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F4A832"/>
                </a:solidFill>
              </a:rPr>
              <a:t>Affinity Diagram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Group qualitative feedback into themes</a:t>
            </a:r>
          </a:p>
        </p:txBody>
      </p:sp>
      <p:sp>
        <p:nvSpPr>
          <p:cNvPr id="315" name="ToolPhaseHACT"/>
          <p:cNvSpPr>
            <a:spLocks noGrp="1"/>
          </p:cNvSpPr>
          <p:nvPr/>
        </p:nvSpPr>
        <p:spPr>
          <a:xfrm>
            <a:off x="9763319" y="736600"/>
            <a:ext cx="2200081" cy="495688"/>
          </a:xfrm>
          <a:prstGeom prst="roundRect">
            <a:avLst>
              <a:gd name="adj" fmla="val 20000"/>
            </a:avLst>
          </a:prstGeom>
          <a:solidFill>
            <a:srgbClr val="C0372A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800" b="1" dirty="0">
                <a:solidFill>
                  <a:srgbClr val="FFFFFF"/>
                </a:solidFill>
              </a:rPr>
              <a:t>ACT</a:t>
            </a:r>
          </a:p>
        </p:txBody>
      </p:sp>
      <p:sp>
        <p:nvSpPr>
          <p:cNvPr id="316" name="ToolListACT"/>
          <p:cNvSpPr>
            <a:spLocks noGrp="1"/>
          </p:cNvSpPr>
          <p:nvPr/>
        </p:nvSpPr>
        <p:spPr>
          <a:xfrm>
            <a:off x="9763319" y="1276026"/>
            <a:ext cx="2200081" cy="5175573"/>
          </a:xfrm>
          <a:prstGeom prst="rect">
            <a:avLst/>
          </a:prstGeom>
          <a:solidFill>
            <a:srgbClr val="F7F9FC"/>
          </a:solidFill>
          <a:ln w="9144">
            <a:solidFill>
              <a:srgbClr val="E5533D"/>
            </a:solidFill>
          </a:ln>
        </p:spPr>
        <p:txBody>
          <a:bodyPr vertOverflow="clip" wrap="square" lIns="114300" tIns="114300" rIns="114300" bIns="11430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E5533D"/>
                </a:solidFill>
              </a:rPr>
              <a:t>Standard Operating Procedures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Document the new process in repeatable steps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E5533D"/>
                </a:solidFill>
              </a:rPr>
              <a:t>Training Matrix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Plan and track retraining for all affected staff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E5533D"/>
                </a:solidFill>
              </a:rPr>
              <a:t>Control Plan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Define monitoring to sustain improvements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E5533D"/>
                </a:solidFill>
              </a:rPr>
              <a:t>Mistake-Proofing (Poka-yoke)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Design errors out of the process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E5533D"/>
                </a:solidFill>
              </a:rPr>
              <a:t>Hoshin Kanri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Align improvement objectives top-down and bottom-up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E5533D"/>
                </a:solidFill>
              </a:rPr>
              <a:t>Lessons Learned Log</a:t>
            </a:r>
          </a:p>
          <a:p>
            <a:pPr marL="11430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Capture knowledge for future cycles</a:t>
            </a:r>
          </a:p>
        </p:txBody>
      </p:sp>
    </p:spTree>
    <p:extLst>
      <p:ext uri="{BB962C8B-B14F-4D97-AF65-F5344CB8AC3E}">
        <p14:creationId xmlns:p14="http://schemas.microsoft.com/office/powerpoint/2010/main" val="146498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umTitle"/>
          <p:cNvSpPr>
            <a:spLocks noGrp="1"/>
          </p:cNvSpPr>
          <p:nvPr/>
        </p:nvSpPr>
        <p:spPr>
          <a:xfrm>
            <a:off x="228600" y="736600"/>
            <a:ext cx="10246015" cy="569223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Summary &amp; Your Next Steps</a:t>
            </a:r>
          </a:p>
        </p:txBody>
      </p:sp>
      <p:sp>
        <p:nvSpPr>
          <p:cNvPr id="331" name="Div"/>
          <p:cNvSpPr>
            <a:spLocks noGrp="1"/>
          </p:cNvSpPr>
          <p:nvPr/>
        </p:nvSpPr>
        <p:spPr>
          <a:xfrm>
            <a:off x="228600" y="1283054"/>
            <a:ext cx="10246015" cy="56922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32" name="TakeawaysH"/>
          <p:cNvSpPr>
            <a:spLocks noGrp="1"/>
          </p:cNvSpPr>
          <p:nvPr/>
        </p:nvSpPr>
        <p:spPr>
          <a:xfrm>
            <a:off x="228600" y="1442436"/>
            <a:ext cx="4895318" cy="387071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 vertOverflow="clip" lIns="137160" tIns="0" bIns="0" anchor="ctr"/>
          <a:lstStyle/>
          <a:p>
            <a:r>
              <a:rPr lang="en-US" sz="1600" b="1" dirty="0">
                <a:solidFill>
                  <a:srgbClr val="FFFFFF"/>
                </a:solidFill>
              </a:rPr>
              <a:t>Key Takeaways</a:t>
            </a:r>
          </a:p>
        </p:txBody>
      </p:sp>
      <p:sp>
        <p:nvSpPr>
          <p:cNvPr id="333" name="TakeawaysC"/>
          <p:cNvSpPr>
            <a:spLocks noGrp="1"/>
          </p:cNvSpPr>
          <p:nvPr/>
        </p:nvSpPr>
        <p:spPr>
          <a:xfrm>
            <a:off x="228600" y="1852277"/>
            <a:ext cx="4895318" cy="4098406"/>
          </a:xfrm>
          <a:prstGeom prst="rect">
            <a:avLst/>
          </a:prstGeom>
          <a:solidFill>
            <a:srgbClr val="1E3660"/>
          </a:solidFill>
          <a:ln w="9144">
            <a:solidFill>
              <a:srgbClr val="2D4A7A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D4E8FB"/>
                </a:solidFill>
              </a:rPr>
              <a:t>PDCA is a scientific approach to change — form a hypothesis, test it, measure it, act on evidence.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D4E8FB"/>
                </a:solidFill>
              </a:rPr>
              <a:t>Never scale before you check. The Do phase is for learning, not deployment.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D4E8FB"/>
                </a:solidFill>
              </a:rPr>
              <a:t>A "failed" cycle is not a failure — it's the most valuable data you can collect.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D4E8FB"/>
                </a:solidFill>
              </a:rPr>
              <a:t>The quality of your PLAN determines the quality of your entire cycle.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D4E8FB"/>
                </a:solidFill>
              </a:rPr>
              <a:t>PDCA compounds: each cycle raises the baseline and informs the next.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D4E8FB"/>
                </a:solidFill>
              </a:rPr>
              <a:t>Standardize wins in the Act phase, or you'll solve the same problem again next year.</a:t>
            </a:r>
          </a:p>
        </p:txBody>
      </p:sp>
      <p:sp>
        <p:nvSpPr>
          <p:cNvPr id="334" name="NextH"/>
          <p:cNvSpPr>
            <a:spLocks noGrp="1"/>
          </p:cNvSpPr>
          <p:nvPr/>
        </p:nvSpPr>
        <p:spPr>
          <a:xfrm>
            <a:off x="5351607" y="1442436"/>
            <a:ext cx="5123007" cy="387071"/>
          </a:xfrm>
          <a:prstGeom prst="rect">
            <a:avLst/>
          </a:prstGeom>
          <a:solidFill>
            <a:srgbClr val="1E8B58"/>
          </a:solidFill>
          <a:ln>
            <a:noFill/>
          </a:ln>
        </p:spPr>
        <p:txBody>
          <a:bodyPr vertOverflow="clip" lIns="137160" tIns="0" bIns="0" anchor="ctr"/>
          <a:lstStyle/>
          <a:p>
            <a:r>
              <a:rPr lang="en-US" sz="1600" b="1" dirty="0">
                <a:solidFill>
                  <a:srgbClr val="FFFFFF"/>
                </a:solidFill>
              </a:rPr>
              <a:t>Your Next Steps</a:t>
            </a:r>
          </a:p>
        </p:txBody>
      </p:sp>
      <p:sp>
        <p:nvSpPr>
          <p:cNvPr id="340" name="NSNum0"/>
          <p:cNvSpPr>
            <a:spLocks noGrp="1"/>
          </p:cNvSpPr>
          <p:nvPr/>
        </p:nvSpPr>
        <p:spPr>
          <a:xfrm>
            <a:off x="5351607" y="1852277"/>
            <a:ext cx="500916" cy="500916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341" name="NSText0"/>
          <p:cNvSpPr>
            <a:spLocks noGrp="1"/>
          </p:cNvSpPr>
          <p:nvPr/>
        </p:nvSpPr>
        <p:spPr>
          <a:xfrm>
            <a:off x="5966368" y="1852277"/>
            <a:ext cx="4508247" cy="591992"/>
          </a:xfrm>
          <a:prstGeom prst="rect">
            <a:avLst/>
          </a:prstGeom>
          <a:noFill/>
        </p:spPr>
        <p:txBody>
          <a:bodyPr vertOverflow="clip" wrap="square" lIns="0" tIns="0" rIns="114300" bIns="0" anchor="ctr"/>
          <a:lstStyle/>
          <a:p>
            <a:pPr algn="l">
              <a:buNone/>
            </a:pPr>
            <a:r>
              <a:rPr lang="en-US" sz="1400" dirty="0">
                <a:solidFill>
                  <a:srgbClr val="D4E8FB"/>
                </a:solidFill>
              </a:rPr>
              <a:t>Identify a real problem in your team or process — something measurable.</a:t>
            </a:r>
          </a:p>
        </p:txBody>
      </p:sp>
      <p:sp>
        <p:nvSpPr>
          <p:cNvPr id="342" name="NSNum1"/>
          <p:cNvSpPr>
            <a:spLocks noGrp="1"/>
          </p:cNvSpPr>
          <p:nvPr/>
        </p:nvSpPr>
        <p:spPr>
          <a:xfrm>
            <a:off x="5351607" y="2535345"/>
            <a:ext cx="500916" cy="500916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343" name="NSText1"/>
          <p:cNvSpPr>
            <a:spLocks noGrp="1"/>
          </p:cNvSpPr>
          <p:nvPr/>
        </p:nvSpPr>
        <p:spPr>
          <a:xfrm>
            <a:off x="5966368" y="2535345"/>
            <a:ext cx="4508247" cy="591992"/>
          </a:xfrm>
          <a:prstGeom prst="rect">
            <a:avLst/>
          </a:prstGeom>
          <a:noFill/>
        </p:spPr>
        <p:txBody>
          <a:bodyPr vertOverflow="clip" wrap="square" lIns="0" tIns="0" rIns="114300" bIns="0" anchor="ctr"/>
          <a:lstStyle/>
          <a:p>
            <a:pPr algn="l">
              <a:buNone/>
            </a:pPr>
            <a:r>
              <a:rPr lang="en-US" sz="1400" dirty="0">
                <a:solidFill>
                  <a:srgbClr val="D4E8FB"/>
                </a:solidFill>
              </a:rPr>
              <a:t>Run a 5 Whys analysis to find the most likely root cause.</a:t>
            </a:r>
          </a:p>
        </p:txBody>
      </p:sp>
      <p:sp>
        <p:nvSpPr>
          <p:cNvPr id="344" name="NSNum2"/>
          <p:cNvSpPr>
            <a:spLocks noGrp="1"/>
          </p:cNvSpPr>
          <p:nvPr/>
        </p:nvSpPr>
        <p:spPr>
          <a:xfrm>
            <a:off x="5351607" y="3218412"/>
            <a:ext cx="500916" cy="500916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345" name="NSText2"/>
          <p:cNvSpPr>
            <a:spLocks noGrp="1"/>
          </p:cNvSpPr>
          <p:nvPr/>
        </p:nvSpPr>
        <p:spPr>
          <a:xfrm>
            <a:off x="5966368" y="3218412"/>
            <a:ext cx="4508247" cy="591992"/>
          </a:xfrm>
          <a:prstGeom prst="rect">
            <a:avLst/>
          </a:prstGeom>
          <a:noFill/>
        </p:spPr>
        <p:txBody>
          <a:bodyPr vertOverflow="clip" wrap="square" lIns="0" tIns="0" rIns="114300" bIns="0" anchor="ctr"/>
          <a:lstStyle/>
          <a:p>
            <a:pPr algn="l">
              <a:buNone/>
            </a:pPr>
            <a:r>
              <a:rPr lang="en-US" sz="1400" dirty="0">
                <a:solidFill>
                  <a:srgbClr val="D4E8FB"/>
                </a:solidFill>
              </a:rPr>
              <a:t>Write a one-sentence hypothesis: 'If we do X, then Y will improve by Z.'</a:t>
            </a:r>
          </a:p>
        </p:txBody>
      </p:sp>
      <p:sp>
        <p:nvSpPr>
          <p:cNvPr id="346" name="NSNum3"/>
          <p:cNvSpPr>
            <a:spLocks noGrp="1"/>
          </p:cNvSpPr>
          <p:nvPr/>
        </p:nvSpPr>
        <p:spPr>
          <a:xfrm>
            <a:off x="5351607" y="3901480"/>
            <a:ext cx="500916" cy="500916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347" name="NSText3"/>
          <p:cNvSpPr>
            <a:spLocks noGrp="1"/>
          </p:cNvSpPr>
          <p:nvPr/>
        </p:nvSpPr>
        <p:spPr>
          <a:xfrm>
            <a:off x="5966368" y="3901480"/>
            <a:ext cx="4508247" cy="591992"/>
          </a:xfrm>
          <a:prstGeom prst="rect">
            <a:avLst/>
          </a:prstGeom>
          <a:noFill/>
        </p:spPr>
        <p:txBody>
          <a:bodyPr vertOverflow="clip" wrap="square" lIns="0" tIns="0" rIns="114300" bIns="0" anchor="ctr"/>
          <a:lstStyle/>
          <a:p>
            <a:pPr algn="l">
              <a:buNone/>
            </a:pPr>
            <a:r>
              <a:rPr lang="en-US" sz="1400" dirty="0">
                <a:solidFill>
                  <a:srgbClr val="D4E8FB"/>
                </a:solidFill>
              </a:rPr>
              <a:t>Design a small-scale pilot. Set a time limit (2-4 weeks).</a:t>
            </a:r>
          </a:p>
        </p:txBody>
      </p:sp>
      <p:sp>
        <p:nvSpPr>
          <p:cNvPr id="348" name="NSNum4"/>
          <p:cNvSpPr>
            <a:spLocks noGrp="1"/>
          </p:cNvSpPr>
          <p:nvPr/>
        </p:nvSpPr>
        <p:spPr>
          <a:xfrm>
            <a:off x="5351607" y="4584548"/>
            <a:ext cx="500916" cy="500916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349" name="NSText4"/>
          <p:cNvSpPr>
            <a:spLocks noGrp="1"/>
          </p:cNvSpPr>
          <p:nvPr/>
        </p:nvSpPr>
        <p:spPr>
          <a:xfrm>
            <a:off x="5966368" y="4584548"/>
            <a:ext cx="4508247" cy="591992"/>
          </a:xfrm>
          <a:prstGeom prst="rect">
            <a:avLst/>
          </a:prstGeom>
          <a:noFill/>
        </p:spPr>
        <p:txBody>
          <a:bodyPr vertOverflow="clip" wrap="square" lIns="0" tIns="0" rIns="114300" bIns="0" anchor="ctr"/>
          <a:lstStyle/>
          <a:p>
            <a:pPr algn="l">
              <a:buNone/>
            </a:pPr>
            <a:r>
              <a:rPr lang="en-US" sz="1400" dirty="0">
                <a:solidFill>
                  <a:srgbClr val="D4E8FB"/>
                </a:solidFill>
              </a:rPr>
              <a:t>Execute the pilot and collect data against your success metric.</a:t>
            </a:r>
          </a:p>
        </p:txBody>
      </p:sp>
      <p:sp>
        <p:nvSpPr>
          <p:cNvPr id="350" name="NSNum5"/>
          <p:cNvSpPr>
            <a:spLocks noGrp="1"/>
          </p:cNvSpPr>
          <p:nvPr/>
        </p:nvSpPr>
        <p:spPr>
          <a:xfrm>
            <a:off x="5351607" y="5267615"/>
            <a:ext cx="500916" cy="500916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351" name="NSText5"/>
          <p:cNvSpPr>
            <a:spLocks noGrp="1"/>
          </p:cNvSpPr>
          <p:nvPr/>
        </p:nvSpPr>
        <p:spPr>
          <a:xfrm>
            <a:off x="5966368" y="5267615"/>
            <a:ext cx="4508247" cy="591992"/>
          </a:xfrm>
          <a:prstGeom prst="rect">
            <a:avLst/>
          </a:prstGeom>
          <a:noFill/>
        </p:spPr>
        <p:txBody>
          <a:bodyPr vertOverflow="clip" wrap="square" lIns="0" tIns="0" rIns="114300" bIns="0" anchor="ctr"/>
          <a:lstStyle/>
          <a:p>
            <a:pPr algn="l">
              <a:buNone/>
            </a:pPr>
            <a:r>
              <a:rPr lang="en-US" sz="1400" dirty="0">
                <a:solidFill>
                  <a:srgbClr val="D4E8FB"/>
                </a:solidFill>
              </a:rPr>
              <a:t>Review results, make a decision (Standardize / Modify / Discard), and begin your next cycle.</a:t>
            </a:r>
          </a:p>
        </p:txBody>
      </p:sp>
      <p:sp>
        <p:nvSpPr>
          <p:cNvPr id="360" name="Tagline"/>
          <p:cNvSpPr>
            <a:spLocks noGrp="1"/>
          </p:cNvSpPr>
          <p:nvPr/>
        </p:nvSpPr>
        <p:spPr>
          <a:xfrm>
            <a:off x="228600" y="6053143"/>
            <a:ext cx="10246015" cy="398456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ctr"/>
            <a:r>
              <a:rPr lang="en-US" sz="1400" i="1" dirty="0">
                <a:solidFill>
                  <a:srgbClr val="7A9EC4"/>
                </a:solidFill>
              </a:rPr>
              <a:t>"Every system is perfectly designed to get the results it gets." — W. Edwards Deming</a:t>
            </a:r>
          </a:p>
        </p:txBody>
      </p:sp>
    </p:spTree>
    <p:extLst>
      <p:ext uri="{BB962C8B-B14F-4D97-AF65-F5344CB8AC3E}">
        <p14:creationId xmlns:p14="http://schemas.microsoft.com/office/powerpoint/2010/main" val="270696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D84A0-3AD5-E438-6C1C-4306E19FB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000"/>
            <a:ext cx="10515600" cy="660400"/>
          </a:xfrm>
        </p:spPr>
        <p:txBody>
          <a:bodyPr>
            <a:normAutofit/>
          </a:bodyPr>
          <a:lstStyle/>
          <a:p>
            <a:r>
              <a:rPr lang="en-US" sz="3600" b="1"/>
              <a:t>What is PDCA?</a:t>
            </a:r>
          </a:p>
        </p:txBody>
      </p:sp>
      <p:sp>
        <p:nvSpPr>
          <p:cNvPr id="30" name="Intro"/>
          <p:cNvSpPr>
            <a:spLocks noGrp="1"/>
          </p:cNvSpPr>
          <p:nvPr/>
        </p:nvSpPr>
        <p:spPr>
          <a:xfrm>
            <a:off x="228600" y="889000"/>
            <a:ext cx="11734800" cy="529668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l"/>
            <a:r>
              <a:rPr lang="en-US" sz="1500" dirty="0">
                <a:solidFill>
                  <a:srgbClr val="4A5568"/>
                </a:solidFill>
              </a:rPr>
              <a:t>PDCA is an iterative four-step management method used for continuous improvement of processes and products.</a:t>
            </a:r>
          </a:p>
        </p:txBody>
      </p:sp>
      <p:sp>
        <p:nvSpPr>
          <p:cNvPr id="40" name="PhaseHeader40"/>
          <p:cNvSpPr>
            <a:spLocks noGrp="1"/>
          </p:cNvSpPr>
          <p:nvPr/>
        </p:nvSpPr>
        <p:spPr>
          <a:xfrm>
            <a:off x="228600" y="1683502"/>
            <a:ext cx="2714549" cy="688568"/>
          </a:xfrm>
          <a:prstGeom prst="roundRect">
            <a:avLst>
              <a:gd name="adj" fmla="val 10000"/>
            </a:avLst>
          </a:prstGeom>
          <a:solidFill>
            <a:srgbClr val="1B6CA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50" name="PhaseBody40"/>
          <p:cNvSpPr>
            <a:spLocks noGrp="1"/>
          </p:cNvSpPr>
          <p:nvPr/>
        </p:nvSpPr>
        <p:spPr>
          <a:xfrm>
            <a:off x="228600" y="2372071"/>
            <a:ext cx="2714549" cy="3442843"/>
          </a:xfrm>
          <a:prstGeom prst="roundRect">
            <a:avLst>
              <a:gd name="adj" fmla="val 10000"/>
            </a:avLst>
          </a:prstGeom>
          <a:solidFill>
            <a:srgbClr val="EEF4FB"/>
          </a:solidFill>
          <a:ln w="9144">
            <a:solidFill>
              <a:srgbClr val="1B6CA8"/>
            </a:solidFill>
          </a:ln>
        </p:spPr>
        <p:txBody>
          <a:bodyPr vertOverflow="clip" wrap="square" lIns="137160" tIns="137160" rIns="137160" bIns="137160" anchor="t"/>
          <a:lstStyle/>
          <a:p>
            <a:pPr algn="l"/>
            <a:r>
              <a:rPr lang="en-US" sz="1400" dirty="0">
                <a:solidFill>
                  <a:srgbClr val="2D3748"/>
                </a:solidFill>
              </a:rPr>
              <a:t>Identify the problem, analyze root causes, set goals, and develop a hypothesis for improvement.</a:t>
            </a:r>
          </a:p>
        </p:txBody>
      </p:sp>
      <p:sp>
        <p:nvSpPr>
          <p:cNvPr id="41" name="PhaseHeader41"/>
          <p:cNvSpPr>
            <a:spLocks noGrp="1"/>
          </p:cNvSpPr>
          <p:nvPr/>
        </p:nvSpPr>
        <p:spPr>
          <a:xfrm>
            <a:off x="3141773" y="1683502"/>
            <a:ext cx="2714549" cy="688568"/>
          </a:xfrm>
          <a:prstGeom prst="roundRect">
            <a:avLst>
              <a:gd name="adj" fmla="val 10000"/>
            </a:avLst>
          </a:prstGeom>
          <a:solidFill>
            <a:srgbClr val="27A96C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</a:rPr>
              <a:t>DO</a:t>
            </a:r>
          </a:p>
        </p:txBody>
      </p:sp>
      <p:sp>
        <p:nvSpPr>
          <p:cNvPr id="51" name="PhaseBody41"/>
          <p:cNvSpPr>
            <a:spLocks noGrp="1"/>
          </p:cNvSpPr>
          <p:nvPr/>
        </p:nvSpPr>
        <p:spPr>
          <a:xfrm>
            <a:off x="3141773" y="2372071"/>
            <a:ext cx="2714549" cy="3442843"/>
          </a:xfrm>
          <a:prstGeom prst="roundRect">
            <a:avLst>
              <a:gd name="adj" fmla="val 10000"/>
            </a:avLst>
          </a:prstGeom>
          <a:solidFill>
            <a:srgbClr val="EEF4FB"/>
          </a:solidFill>
          <a:ln w="9144">
            <a:solidFill>
              <a:srgbClr val="27A96C"/>
            </a:solidFill>
          </a:ln>
        </p:spPr>
        <p:txBody>
          <a:bodyPr vertOverflow="clip" wrap="square" lIns="137160" tIns="137160" rIns="137160" bIns="137160" anchor="t"/>
          <a:lstStyle/>
          <a:p>
            <a:pPr algn="l"/>
            <a:r>
              <a:rPr lang="en-US" sz="1400" dirty="0">
                <a:solidFill>
                  <a:srgbClr val="2D3748"/>
                </a:solidFill>
              </a:rPr>
              <a:t>Implement the plan on a small scale. Run the experiment or pilot to test the hypothesis.</a:t>
            </a:r>
          </a:p>
        </p:txBody>
      </p:sp>
      <p:sp>
        <p:nvSpPr>
          <p:cNvPr id="42" name="PhaseHeader42"/>
          <p:cNvSpPr>
            <a:spLocks noGrp="1"/>
          </p:cNvSpPr>
          <p:nvPr/>
        </p:nvSpPr>
        <p:spPr>
          <a:xfrm>
            <a:off x="6054948" y="1683502"/>
            <a:ext cx="2714549" cy="688568"/>
          </a:xfrm>
          <a:prstGeom prst="roundRect">
            <a:avLst>
              <a:gd name="adj" fmla="val 10000"/>
            </a:avLst>
          </a:prstGeom>
          <a:solidFill>
            <a:srgbClr val="F4A832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2200" b="1" dirty="0">
                <a:solidFill>
                  <a:srgbClr val="1A2B4A"/>
                </a:solidFill>
              </a:rPr>
              <a:t>CHECK</a:t>
            </a:r>
          </a:p>
        </p:txBody>
      </p:sp>
      <p:sp>
        <p:nvSpPr>
          <p:cNvPr id="52" name="PhaseBody42"/>
          <p:cNvSpPr>
            <a:spLocks noGrp="1"/>
          </p:cNvSpPr>
          <p:nvPr/>
        </p:nvSpPr>
        <p:spPr>
          <a:xfrm>
            <a:off x="6054948" y="2372071"/>
            <a:ext cx="2714549" cy="3442843"/>
          </a:xfrm>
          <a:prstGeom prst="roundRect">
            <a:avLst>
              <a:gd name="adj" fmla="val 10000"/>
            </a:avLst>
          </a:prstGeom>
          <a:solidFill>
            <a:srgbClr val="EEF4FB"/>
          </a:solidFill>
          <a:ln w="9144">
            <a:solidFill>
              <a:srgbClr val="F4A832"/>
            </a:solidFill>
          </a:ln>
        </p:spPr>
        <p:txBody>
          <a:bodyPr vertOverflow="clip" wrap="square" lIns="137160" tIns="137160" rIns="137160" bIns="137160" anchor="t"/>
          <a:lstStyle/>
          <a:p>
            <a:pPr algn="l"/>
            <a:r>
              <a:rPr lang="en-US" sz="1400" dirty="0">
                <a:solidFill>
                  <a:srgbClr val="2D3748"/>
                </a:solidFill>
              </a:rPr>
              <a:t>Measure and analyze results. Compare outcomes against the expected goals and targets.</a:t>
            </a:r>
          </a:p>
        </p:txBody>
      </p:sp>
      <p:sp>
        <p:nvSpPr>
          <p:cNvPr id="43" name="PhaseHeader43"/>
          <p:cNvSpPr>
            <a:spLocks noGrp="1"/>
          </p:cNvSpPr>
          <p:nvPr/>
        </p:nvSpPr>
        <p:spPr>
          <a:xfrm>
            <a:off x="8968124" y="1683502"/>
            <a:ext cx="2714549" cy="688568"/>
          </a:xfrm>
          <a:prstGeom prst="roundRect">
            <a:avLst>
              <a:gd name="adj" fmla="val 10000"/>
            </a:avLst>
          </a:prstGeom>
          <a:solidFill>
            <a:srgbClr val="E5533D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</a:rPr>
              <a:t>ACT</a:t>
            </a:r>
          </a:p>
        </p:txBody>
      </p:sp>
      <p:sp>
        <p:nvSpPr>
          <p:cNvPr id="53" name="PhaseBody43"/>
          <p:cNvSpPr>
            <a:spLocks noGrp="1"/>
          </p:cNvSpPr>
          <p:nvPr/>
        </p:nvSpPr>
        <p:spPr>
          <a:xfrm>
            <a:off x="8968124" y="2372071"/>
            <a:ext cx="2714549" cy="3442843"/>
          </a:xfrm>
          <a:prstGeom prst="roundRect">
            <a:avLst>
              <a:gd name="adj" fmla="val 10000"/>
            </a:avLst>
          </a:prstGeom>
          <a:solidFill>
            <a:srgbClr val="EEF4FB"/>
          </a:solidFill>
          <a:ln w="9144">
            <a:solidFill>
              <a:srgbClr val="E5533D"/>
            </a:solidFill>
          </a:ln>
        </p:spPr>
        <p:txBody>
          <a:bodyPr vertOverflow="clip" wrap="square" lIns="137160" tIns="137160" rIns="137160" bIns="137160" anchor="t"/>
          <a:lstStyle/>
          <a:p>
            <a:pPr algn="l"/>
            <a:r>
              <a:rPr lang="en-US" sz="1400" dirty="0">
                <a:solidFill>
                  <a:srgbClr val="2D3748"/>
                </a:solidFill>
              </a:rPr>
              <a:t>Standardize what works, discard what doesn't, and repeat the cycle with new knowledge.</a:t>
            </a:r>
          </a:p>
        </p:txBody>
      </p:sp>
      <p:sp>
        <p:nvSpPr>
          <p:cNvPr id="60" name="Arrow0"/>
          <p:cNvSpPr>
            <a:spLocks noGrp="1"/>
          </p:cNvSpPr>
          <p:nvPr/>
        </p:nvSpPr>
        <p:spPr>
          <a:xfrm>
            <a:off x="2943147" y="1908611"/>
            <a:ext cx="198625" cy="238350"/>
          </a:xfrm>
          <a:prstGeom prst="rightArrow">
            <a:avLst/>
          </a:prstGeom>
          <a:solidFill>
            <a:srgbClr val="9EB4C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1" name="Arrow1"/>
          <p:cNvSpPr>
            <a:spLocks noGrp="1"/>
          </p:cNvSpPr>
          <p:nvPr/>
        </p:nvSpPr>
        <p:spPr>
          <a:xfrm>
            <a:off x="5856323" y="1908611"/>
            <a:ext cx="198625" cy="238350"/>
          </a:xfrm>
          <a:prstGeom prst="rightArrow">
            <a:avLst/>
          </a:prstGeom>
          <a:solidFill>
            <a:srgbClr val="9EB4C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2" name="Arrow2"/>
          <p:cNvSpPr>
            <a:spLocks noGrp="1"/>
          </p:cNvSpPr>
          <p:nvPr/>
        </p:nvSpPr>
        <p:spPr>
          <a:xfrm>
            <a:off x="8769498" y="1908611"/>
            <a:ext cx="198625" cy="238350"/>
          </a:xfrm>
          <a:prstGeom prst="rightArrow">
            <a:avLst/>
          </a:prstGeom>
          <a:solidFill>
            <a:srgbClr val="9EB4C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0" name="Origin"/>
          <p:cNvSpPr>
            <a:spLocks noGrp="1"/>
          </p:cNvSpPr>
          <p:nvPr/>
        </p:nvSpPr>
        <p:spPr>
          <a:xfrm>
            <a:off x="228600" y="6013540"/>
            <a:ext cx="11734800" cy="463459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l"/>
            <a:r>
              <a:rPr lang="en-US" sz="1400" i="1" dirty="0">
                <a:solidFill>
                  <a:srgbClr val="718096"/>
                </a:solidFill>
              </a:rPr>
              <a:t>Originally developed by Walter Shewhart in the 1930s and popularized by W. Edwards Deming. Also known as the Deming Wheel or Shewhart Cycle.</a:t>
            </a:r>
          </a:p>
        </p:txBody>
      </p:sp>
    </p:spTree>
    <p:extLst>
      <p:ext uri="{BB962C8B-B14F-4D97-AF65-F5344CB8AC3E}">
        <p14:creationId xmlns:p14="http://schemas.microsoft.com/office/powerpoint/2010/main" val="917694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nBanner"/>
          <p:cNvSpPr>
            <a:spLocks noGrp="1"/>
          </p:cNvSpPr>
          <p:nvPr/>
        </p:nvSpPr>
        <p:spPr>
          <a:xfrm>
            <a:off x="228600" y="736600"/>
            <a:ext cx="1760545" cy="5417061"/>
          </a:xfrm>
          <a:prstGeom prst="roundRect">
            <a:avLst>
              <a:gd name="adj" fmla="val 10000"/>
            </a:avLst>
          </a:prstGeom>
          <a:solidFill>
            <a:srgbClr val="1B6CA8"/>
          </a:solidFill>
          <a:ln>
            <a:noFill/>
          </a:ln>
        </p:spPr>
        <p:txBody>
          <a:bodyPr vertOverflow="clip" vert="vert270" lIns="0" tIns="0" rIns="0" bIns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81" name="QuestionsHeader"/>
          <p:cNvSpPr>
            <a:spLocks noGrp="1"/>
          </p:cNvSpPr>
          <p:nvPr/>
        </p:nvSpPr>
        <p:spPr>
          <a:xfrm>
            <a:off x="2232913" y="736600"/>
            <a:ext cx="4875355" cy="487535"/>
          </a:xfrm>
          <a:prstGeom prst="rect">
            <a:avLst/>
          </a:prstGeom>
          <a:solidFill>
            <a:srgbClr val="EBF3FB"/>
          </a:solidFill>
          <a:ln w="9144">
            <a:solidFill>
              <a:srgbClr val="1B6CA8"/>
            </a:solidFill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600" b="1" dirty="0">
                <a:solidFill>
                  <a:srgbClr val="1B6CA8"/>
                </a:solidFill>
              </a:rPr>
              <a:t>Key Questions to Ask</a:t>
            </a:r>
          </a:p>
        </p:txBody>
      </p:sp>
      <p:sp>
        <p:nvSpPr>
          <p:cNvPr id="82" name="QuestionsList"/>
          <p:cNvSpPr>
            <a:spLocks noGrp="1"/>
          </p:cNvSpPr>
          <p:nvPr/>
        </p:nvSpPr>
        <p:spPr>
          <a:xfrm>
            <a:off x="2232913" y="1224135"/>
            <a:ext cx="4875355" cy="4469075"/>
          </a:xfrm>
          <a:prstGeom prst="rect">
            <a:avLst/>
          </a:prstGeom>
          <a:solidFill>
            <a:srgbClr val="F7FBFF"/>
          </a:solidFill>
          <a:ln w="9144">
            <a:solidFill>
              <a:srgbClr val="1B6CA8"/>
            </a:solidFill>
          </a:ln>
        </p:spPr>
        <p:txBody>
          <a:bodyPr vertOverflow="clip" wrap="square" lIns="114300" tIns="114300" rIns="114300" bIns="114300" anchor="t"/>
          <a:lstStyle/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2D3748"/>
                </a:solidFill>
              </a:rPr>
              <a:t>What is the problem we are trying to solve?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2D3748"/>
                </a:solidFill>
              </a:rPr>
              <a:t>What data do we have? What do we need?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2D3748"/>
                </a:solidFill>
              </a:rPr>
              <a:t>What are the possible root causes?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2D3748"/>
                </a:solidFill>
              </a:rPr>
              <a:t>What is our goal / target state?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2D3748"/>
                </a:solidFill>
              </a:rPr>
              <a:t>What change will likely improve the outcome?</a:t>
            </a:r>
          </a:p>
          <a:p>
            <a:pPr marL="228600" indent="-228600">
              <a:buFont typeface="Arial"/>
              <a:buChar char="•"/>
            </a:pPr>
            <a:r>
              <a:rPr lang="en-US" sz="1400" dirty="0">
                <a:solidFill>
                  <a:srgbClr val="2D3748"/>
                </a:solidFill>
              </a:rPr>
              <a:t>How will we know if the change worked?</a:t>
            </a:r>
          </a:p>
        </p:txBody>
      </p:sp>
      <p:sp>
        <p:nvSpPr>
          <p:cNvPr id="83" name="ToolsHeader"/>
          <p:cNvSpPr>
            <a:spLocks noGrp="1"/>
          </p:cNvSpPr>
          <p:nvPr/>
        </p:nvSpPr>
        <p:spPr>
          <a:xfrm>
            <a:off x="7324950" y="736600"/>
            <a:ext cx="4638450" cy="487535"/>
          </a:xfrm>
          <a:prstGeom prst="rect">
            <a:avLst/>
          </a:prstGeom>
          <a:solidFill>
            <a:srgbClr val="EBF3FB"/>
          </a:solidFill>
          <a:ln w="9144">
            <a:solidFill>
              <a:srgbClr val="1B6CA8"/>
            </a:solidFill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600" b="1" dirty="0">
                <a:solidFill>
                  <a:srgbClr val="1B6CA8"/>
                </a:solidFill>
              </a:rPr>
              <a:t>Planning Tools</a:t>
            </a:r>
          </a:p>
        </p:txBody>
      </p:sp>
      <p:sp>
        <p:nvSpPr>
          <p:cNvPr id="84" name="ToolsList"/>
          <p:cNvSpPr>
            <a:spLocks noGrp="1"/>
          </p:cNvSpPr>
          <p:nvPr/>
        </p:nvSpPr>
        <p:spPr>
          <a:xfrm>
            <a:off x="7324950" y="1224135"/>
            <a:ext cx="4638450" cy="4469075"/>
          </a:xfrm>
          <a:prstGeom prst="rect">
            <a:avLst/>
          </a:prstGeom>
          <a:solidFill>
            <a:srgbClr val="F7FBFF"/>
          </a:solidFill>
          <a:ln w="9144">
            <a:solidFill>
              <a:srgbClr val="1B6CA8"/>
            </a:solidFill>
          </a:ln>
        </p:spPr>
        <p:txBody>
          <a:bodyPr vertOverflow="clip" wrap="square" lIns="114300" tIns="114300" rIns="114300" bIns="11430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B6CA8"/>
                </a:solidFill>
              </a:rPr>
              <a:t>5 Whys: </a:t>
            </a:r>
            <a:r>
              <a:rPr lang="en-US" sz="1400" dirty="0">
                <a:solidFill>
                  <a:srgbClr val="2D3748"/>
                </a:solidFill>
              </a:rPr>
              <a:t>Ask 'why' repeatedly to drill to the root cause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1B6CA8"/>
                </a:solidFill>
              </a:rPr>
              <a:t>Fishbone Diagram: </a:t>
            </a:r>
            <a:r>
              <a:rPr lang="en-US" sz="1400" dirty="0">
                <a:solidFill>
                  <a:srgbClr val="2D3748"/>
                </a:solidFill>
              </a:rPr>
              <a:t>Map causes across categories (Man, Machine, Method...)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1B6CA8"/>
                </a:solidFill>
              </a:rPr>
              <a:t>Pareto Chart: </a:t>
            </a:r>
            <a:r>
              <a:rPr lang="en-US" sz="1400" dirty="0">
                <a:solidFill>
                  <a:srgbClr val="2D3748"/>
                </a:solidFill>
              </a:rPr>
              <a:t>Identify the vital few causes (80/20 rule)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1B6CA8"/>
                </a:solidFill>
              </a:rPr>
              <a:t>SMART Goals: </a:t>
            </a:r>
            <a:r>
              <a:rPr lang="en-US" sz="1400" dirty="0">
                <a:solidFill>
                  <a:srgbClr val="2D3748"/>
                </a:solidFill>
              </a:rPr>
              <a:t>Specific, Measurable, Achievable, Relevant, Time-bound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1B6CA8"/>
                </a:solidFill>
              </a:rPr>
              <a:t>Process Map: </a:t>
            </a:r>
            <a:r>
              <a:rPr lang="en-US" sz="1400" dirty="0">
                <a:solidFill>
                  <a:srgbClr val="2D3748"/>
                </a:solidFill>
              </a:rPr>
              <a:t>Visualize the current state of the process flow</a:t>
            </a:r>
          </a:p>
        </p:txBody>
      </p:sp>
      <p:sp>
        <p:nvSpPr>
          <p:cNvPr id="85" name="Insight"/>
          <p:cNvSpPr>
            <a:spLocks noGrp="1"/>
          </p:cNvSpPr>
          <p:nvPr/>
        </p:nvSpPr>
        <p:spPr>
          <a:xfrm>
            <a:off x="2232913" y="5855723"/>
            <a:ext cx="9730486" cy="595876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 vertOverflow="clip" lIns="182880" tIns="0" rIns="182880" bIns="0" anchor="ctr"/>
          <a:lstStyle/>
          <a:p>
            <a:pPr algn="l"/>
            <a:r>
              <a:rPr lang="en-US" sz="1400" b="1" dirty="0">
                <a:solidFill>
                  <a:srgbClr val="FFFFFF"/>
                </a:solidFill>
              </a:rPr>
              <a:t>Key Insight: </a:t>
            </a:r>
            <a:r>
              <a:rPr lang="en-US" sz="1400" dirty="0">
                <a:solidFill>
                  <a:srgbClr val="D4E8FB"/>
                </a:solidFill>
              </a:rPr>
              <a:t>The quality of your PDCA cycle is only as good as the quality of your Plan. Invest 40-50% of your time here.</a:t>
            </a:r>
          </a:p>
        </p:txBody>
      </p:sp>
    </p:spTree>
    <p:extLst>
      <p:ext uri="{BB962C8B-B14F-4D97-AF65-F5344CB8AC3E}">
        <p14:creationId xmlns:p14="http://schemas.microsoft.com/office/powerpoint/2010/main" val="1138105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DoBanner"/>
          <p:cNvSpPr>
            <a:spLocks noGrp="1"/>
          </p:cNvSpPr>
          <p:nvPr/>
        </p:nvSpPr>
        <p:spPr>
          <a:xfrm>
            <a:off x="228600" y="736600"/>
            <a:ext cx="1760545" cy="5417061"/>
          </a:xfrm>
          <a:prstGeom prst="roundRect">
            <a:avLst>
              <a:gd name="adj" fmla="val 10000"/>
            </a:avLst>
          </a:prstGeom>
          <a:solidFill>
            <a:srgbClr val="1E8B58"/>
          </a:solidFill>
          <a:ln>
            <a:noFill/>
          </a:ln>
        </p:spPr>
        <p:txBody>
          <a:bodyPr vertOverflow="clip" vert="vert270" lIns="0" tIns="0" rIns="0" bIns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</a:rPr>
              <a:t>DO</a:t>
            </a:r>
          </a:p>
        </p:txBody>
      </p:sp>
      <p:sp>
        <p:nvSpPr>
          <p:cNvPr id="100" name="StepNum0"/>
          <p:cNvSpPr>
            <a:spLocks noGrp="1"/>
          </p:cNvSpPr>
          <p:nvPr/>
        </p:nvSpPr>
        <p:spPr>
          <a:xfrm>
            <a:off x="2232913" y="736600"/>
            <a:ext cx="677132" cy="677132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01" name="StepContent0"/>
          <p:cNvSpPr>
            <a:spLocks noGrp="1"/>
          </p:cNvSpPr>
          <p:nvPr/>
        </p:nvSpPr>
        <p:spPr>
          <a:xfrm>
            <a:off x="3072556" y="736600"/>
            <a:ext cx="8890843" cy="1137582"/>
          </a:xfrm>
          <a:prstGeom prst="rect">
            <a:avLst/>
          </a:prstGeom>
          <a:solidFill>
            <a:srgbClr val="F0FBF6"/>
          </a:solidFill>
          <a:ln w="9144">
            <a:solidFill>
              <a:srgbClr val="C8EDDA"/>
            </a:solidFill>
          </a:ln>
        </p:spPr>
        <p:txBody>
          <a:bodyPr vertOverflow="clip" wrap="square" lIns="137160" tIns="91440" rIns="137160" bIns="91440" anchor="ctr"/>
          <a:lstStyle/>
          <a:p>
            <a:pPr algn="l">
              <a:buNone/>
            </a:pPr>
            <a:r>
              <a:rPr lang="en-US" sz="1500" b="1" dirty="0">
                <a:solidFill>
                  <a:srgbClr val="27A96C"/>
                </a:solidFill>
              </a:rPr>
              <a:t>Communicate the Plan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Brief your team on the objectives, roles, timeline, and expected outcomes of the pilot.</a:t>
            </a:r>
          </a:p>
        </p:txBody>
      </p:sp>
      <p:sp>
        <p:nvSpPr>
          <p:cNvPr id="103" name="StepNum1"/>
          <p:cNvSpPr>
            <a:spLocks noGrp="1"/>
          </p:cNvSpPr>
          <p:nvPr/>
        </p:nvSpPr>
        <p:spPr>
          <a:xfrm>
            <a:off x="2232913" y="2050237"/>
            <a:ext cx="677132" cy="677132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04" name="StepContent1"/>
          <p:cNvSpPr>
            <a:spLocks noGrp="1"/>
          </p:cNvSpPr>
          <p:nvPr/>
        </p:nvSpPr>
        <p:spPr>
          <a:xfrm>
            <a:off x="3072556" y="2050237"/>
            <a:ext cx="8890843" cy="1137582"/>
          </a:xfrm>
          <a:prstGeom prst="rect">
            <a:avLst/>
          </a:prstGeom>
          <a:solidFill>
            <a:srgbClr val="FFFFFF"/>
          </a:solidFill>
          <a:ln w="9144">
            <a:solidFill>
              <a:srgbClr val="C8EDDA"/>
            </a:solidFill>
          </a:ln>
        </p:spPr>
        <p:txBody>
          <a:bodyPr vertOverflow="clip" wrap="square" lIns="137160" tIns="91440" rIns="137160" bIns="91440" anchor="ctr"/>
          <a:lstStyle/>
          <a:p>
            <a:pPr algn="l">
              <a:buNone/>
            </a:pPr>
            <a:r>
              <a:rPr lang="en-US" sz="1500" b="1" dirty="0">
                <a:solidFill>
                  <a:srgbClr val="27A96C"/>
                </a:solidFill>
              </a:rPr>
              <a:t>Run on Small Scale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Implement the change in a controlled, limited scope (one team, one location, one shift) to minimize risk.</a:t>
            </a:r>
          </a:p>
        </p:txBody>
      </p:sp>
      <p:sp>
        <p:nvSpPr>
          <p:cNvPr id="106" name="StepNum2"/>
          <p:cNvSpPr>
            <a:spLocks noGrp="1"/>
          </p:cNvSpPr>
          <p:nvPr/>
        </p:nvSpPr>
        <p:spPr>
          <a:xfrm>
            <a:off x="2232913" y="3363874"/>
            <a:ext cx="677132" cy="677132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07" name="StepContent2"/>
          <p:cNvSpPr>
            <a:spLocks noGrp="1"/>
          </p:cNvSpPr>
          <p:nvPr/>
        </p:nvSpPr>
        <p:spPr>
          <a:xfrm>
            <a:off x="3072556" y="3363874"/>
            <a:ext cx="8890843" cy="1137582"/>
          </a:xfrm>
          <a:prstGeom prst="rect">
            <a:avLst/>
          </a:prstGeom>
          <a:solidFill>
            <a:srgbClr val="F0FBF6"/>
          </a:solidFill>
          <a:ln w="9144">
            <a:solidFill>
              <a:srgbClr val="C8EDDA"/>
            </a:solidFill>
          </a:ln>
        </p:spPr>
        <p:txBody>
          <a:bodyPr vertOverflow="clip" wrap="square" lIns="137160" tIns="91440" rIns="137160" bIns="91440" anchor="ctr"/>
          <a:lstStyle/>
          <a:p>
            <a:pPr algn="l">
              <a:buNone/>
            </a:pPr>
            <a:r>
              <a:rPr lang="en-US" sz="1500" b="1" dirty="0">
                <a:solidFill>
                  <a:srgbClr val="27A96C"/>
                </a:solidFill>
              </a:rPr>
              <a:t>Collect Data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Record observations systematically. Capture both quantitative metrics and qualitative observations.</a:t>
            </a:r>
          </a:p>
        </p:txBody>
      </p:sp>
      <p:sp>
        <p:nvSpPr>
          <p:cNvPr id="109" name="StepNum3"/>
          <p:cNvSpPr>
            <a:spLocks noGrp="1"/>
          </p:cNvSpPr>
          <p:nvPr/>
        </p:nvSpPr>
        <p:spPr>
          <a:xfrm>
            <a:off x="2232913" y="4677512"/>
            <a:ext cx="677132" cy="677132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10" name="StepContent3"/>
          <p:cNvSpPr>
            <a:spLocks noGrp="1"/>
          </p:cNvSpPr>
          <p:nvPr/>
        </p:nvSpPr>
        <p:spPr>
          <a:xfrm>
            <a:off x="3072556" y="4677512"/>
            <a:ext cx="8890843" cy="1137582"/>
          </a:xfrm>
          <a:prstGeom prst="rect">
            <a:avLst/>
          </a:prstGeom>
          <a:solidFill>
            <a:srgbClr val="FFFFFF"/>
          </a:solidFill>
          <a:ln w="9144">
            <a:solidFill>
              <a:srgbClr val="C8EDDA"/>
            </a:solidFill>
          </a:ln>
        </p:spPr>
        <p:txBody>
          <a:bodyPr vertOverflow="clip" wrap="square" lIns="137160" tIns="91440" rIns="137160" bIns="91440" anchor="ctr"/>
          <a:lstStyle/>
          <a:p>
            <a:pPr algn="l">
              <a:buNone/>
            </a:pPr>
            <a:r>
              <a:rPr lang="en-US" sz="1500" b="1" dirty="0">
                <a:solidFill>
                  <a:srgbClr val="27A96C"/>
                </a:solidFill>
              </a:rPr>
              <a:t>Document Everything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Track deviations from the plan, unexpected events, and any additional insights as they occur in real time.</a:t>
            </a:r>
          </a:p>
        </p:txBody>
      </p:sp>
      <p:sp>
        <p:nvSpPr>
          <p:cNvPr id="115" name="DoInsight"/>
          <p:cNvSpPr>
            <a:spLocks noGrp="1"/>
          </p:cNvSpPr>
          <p:nvPr/>
        </p:nvSpPr>
        <p:spPr>
          <a:xfrm>
            <a:off x="2232913" y="5855723"/>
            <a:ext cx="9730486" cy="595876"/>
          </a:xfrm>
          <a:prstGeom prst="rect">
            <a:avLst/>
          </a:prstGeom>
          <a:solidFill>
            <a:srgbClr val="27A96C"/>
          </a:solidFill>
          <a:ln>
            <a:noFill/>
          </a:ln>
        </p:spPr>
        <p:txBody>
          <a:bodyPr vertOverflow="clip" lIns="182880" tIns="0" rIns="182880" bIns="0" anchor="ctr"/>
          <a:lstStyle/>
          <a:p>
            <a:pPr algn="l"/>
            <a:r>
              <a:rPr lang="en-US" sz="1400" b="1" dirty="0">
                <a:solidFill>
                  <a:srgbClr val="FFFFFF"/>
                </a:solidFill>
              </a:rPr>
              <a:t>Critical Rule: </a:t>
            </a:r>
            <a:r>
              <a:rPr lang="en-US" sz="1400" dirty="0">
                <a:solidFill>
                  <a:srgbClr val="D4F5E7"/>
                </a:solidFill>
              </a:rPr>
              <a:t>Never roll out changes company-wide in the DO phase. Small scale = controlled learning = lower risk.</a:t>
            </a:r>
          </a:p>
        </p:txBody>
      </p:sp>
    </p:spTree>
    <p:extLst>
      <p:ext uri="{BB962C8B-B14F-4D97-AF65-F5344CB8AC3E}">
        <p14:creationId xmlns:p14="http://schemas.microsoft.com/office/powerpoint/2010/main" val="192588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heckBanner"/>
          <p:cNvSpPr>
            <a:spLocks noGrp="1"/>
          </p:cNvSpPr>
          <p:nvPr/>
        </p:nvSpPr>
        <p:spPr>
          <a:xfrm>
            <a:off x="228600" y="736600"/>
            <a:ext cx="1756382" cy="5404255"/>
          </a:xfrm>
          <a:prstGeom prst="roundRect">
            <a:avLst>
              <a:gd name="adj" fmla="val 10000"/>
            </a:avLst>
          </a:prstGeom>
          <a:solidFill>
            <a:srgbClr val="D4840A"/>
          </a:solidFill>
          <a:ln>
            <a:noFill/>
          </a:ln>
        </p:spPr>
        <p:txBody>
          <a:bodyPr vertOverflow="clip" vert="vert270" lIns="0" tIns="0" rIns="0" bIns="0" anchor="ctr"/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CHECK</a:t>
            </a:r>
          </a:p>
        </p:txBody>
      </p:sp>
      <p:sp>
        <p:nvSpPr>
          <p:cNvPr id="121" name="CheckColH0"/>
          <p:cNvSpPr>
            <a:spLocks noGrp="1"/>
          </p:cNvSpPr>
          <p:nvPr/>
        </p:nvSpPr>
        <p:spPr>
          <a:xfrm>
            <a:off x="2228174" y="736600"/>
            <a:ext cx="3350638" cy="540425"/>
          </a:xfrm>
          <a:prstGeom prst="rect">
            <a:avLst/>
          </a:prstGeom>
          <a:solidFill>
            <a:srgbClr val="1E8B5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Did It Work?</a:t>
            </a:r>
          </a:p>
        </p:txBody>
      </p:sp>
      <p:sp>
        <p:nvSpPr>
          <p:cNvPr id="131" name="CheckColC0"/>
          <p:cNvSpPr>
            <a:spLocks noGrp="1"/>
          </p:cNvSpPr>
          <p:nvPr/>
        </p:nvSpPr>
        <p:spPr>
          <a:xfrm>
            <a:off x="2228174" y="1277025"/>
            <a:ext cx="3350638" cy="4323404"/>
          </a:xfrm>
          <a:prstGeom prst="rect">
            <a:avLst/>
          </a:prstGeom>
          <a:solidFill>
            <a:srgbClr val="F0FBF5"/>
          </a:solidFill>
          <a:ln w="9144">
            <a:solidFill>
              <a:srgbClr val="27A96C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Compare actual vs. target metrics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Did we hit the goal?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By how much? (+/- variance)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Was improvement statistically meaningful?</a:t>
            </a:r>
          </a:p>
        </p:txBody>
      </p:sp>
      <p:sp>
        <p:nvSpPr>
          <p:cNvPr id="122" name="CheckColH1"/>
          <p:cNvSpPr>
            <a:spLocks noGrp="1"/>
          </p:cNvSpPr>
          <p:nvPr/>
        </p:nvSpPr>
        <p:spPr>
          <a:xfrm>
            <a:off x="5713919" y="736600"/>
            <a:ext cx="3350638" cy="540425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Why Did It Work?</a:t>
            </a:r>
          </a:p>
        </p:txBody>
      </p:sp>
      <p:sp>
        <p:nvSpPr>
          <p:cNvPr id="132" name="CheckColC1"/>
          <p:cNvSpPr>
            <a:spLocks noGrp="1"/>
          </p:cNvSpPr>
          <p:nvPr/>
        </p:nvSpPr>
        <p:spPr>
          <a:xfrm>
            <a:off x="5713919" y="1277025"/>
            <a:ext cx="3350638" cy="4323404"/>
          </a:xfrm>
          <a:prstGeom prst="rect">
            <a:avLst/>
          </a:prstGeom>
          <a:solidFill>
            <a:srgbClr val="F0F5FB"/>
          </a:solidFill>
          <a:ln w="9144">
            <a:solidFill>
              <a:srgbClr val="1B6CA8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Which changes drove results?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Which changes had no effect?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Were there unexpected side effects?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What did we learn about the process?</a:t>
            </a:r>
          </a:p>
        </p:txBody>
      </p:sp>
      <p:sp>
        <p:nvSpPr>
          <p:cNvPr id="123" name="CheckColH2"/>
          <p:cNvSpPr>
            <a:spLocks noGrp="1"/>
          </p:cNvSpPr>
          <p:nvPr/>
        </p:nvSpPr>
        <p:spPr>
          <a:xfrm>
            <a:off x="9199663" y="736600"/>
            <a:ext cx="2763736" cy="540425"/>
          </a:xfrm>
          <a:prstGeom prst="rect">
            <a:avLst/>
          </a:prstGeom>
          <a:solidFill>
            <a:srgbClr val="E5533D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What Should We Do?</a:t>
            </a:r>
          </a:p>
        </p:txBody>
      </p:sp>
      <p:sp>
        <p:nvSpPr>
          <p:cNvPr id="133" name="CheckColC2"/>
          <p:cNvSpPr>
            <a:spLocks noGrp="1"/>
          </p:cNvSpPr>
          <p:nvPr/>
        </p:nvSpPr>
        <p:spPr>
          <a:xfrm>
            <a:off x="9199663" y="1277025"/>
            <a:ext cx="2763736" cy="4323404"/>
          </a:xfrm>
          <a:prstGeom prst="rect">
            <a:avLst/>
          </a:prstGeom>
          <a:solidFill>
            <a:srgbClr val="FBF2F0"/>
          </a:solidFill>
          <a:ln w="9144">
            <a:solidFill>
              <a:srgbClr val="E5533D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Standardize (proceed to Act)?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Modify the approach?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Abandon and try differently?</a:t>
            </a:r>
          </a:p>
          <a:p>
            <a:pPr marL="228600" indent="-228600">
              <a:buFont typeface="Arial"/>
              <a:buChar char="✔"/>
            </a:pPr>
            <a:r>
              <a:rPr lang="en-US" sz="1400" dirty="0">
                <a:solidFill>
                  <a:srgbClr val="2D3748"/>
                </a:solidFill>
              </a:rPr>
              <a:t>Gather more data?</a:t>
            </a:r>
          </a:p>
        </p:txBody>
      </p:sp>
      <p:sp>
        <p:nvSpPr>
          <p:cNvPr id="140" name="MeasureNote"/>
          <p:cNvSpPr>
            <a:spLocks noGrp="1"/>
          </p:cNvSpPr>
          <p:nvPr/>
        </p:nvSpPr>
        <p:spPr>
          <a:xfrm>
            <a:off x="2228174" y="5735536"/>
            <a:ext cx="9735226" cy="405319"/>
          </a:xfrm>
          <a:prstGeom prst="rect">
            <a:avLst/>
          </a:prstGeom>
          <a:solidFill>
            <a:srgbClr val="FFF8EC"/>
          </a:solidFill>
          <a:ln w="9144">
            <a:solidFill>
              <a:srgbClr val="F4A832"/>
            </a:solidFill>
          </a:ln>
        </p:spPr>
        <p:txBody>
          <a:bodyPr vertOverflow="clip" lIns="137160" tIns="0" rIns="137160" bIns="0" anchor="ctr"/>
          <a:lstStyle/>
          <a:p>
            <a:pPr algn="l"/>
            <a:r>
              <a:rPr lang="en-US" sz="1400" b="1" dirty="0">
                <a:solidFill>
                  <a:srgbClr val="9D6C00"/>
                </a:solidFill>
              </a:rPr>
              <a:t>Measure both: </a:t>
            </a:r>
            <a:r>
              <a:rPr lang="en-US" sz="1400" dirty="0">
                <a:solidFill>
                  <a:srgbClr val="7A5200"/>
                </a:solidFill>
              </a:rPr>
              <a:t>Outcome metrics (did the goal change?) and Process metrics (did the process behave as expected?)</a:t>
            </a:r>
          </a:p>
        </p:txBody>
      </p:sp>
      <p:sp>
        <p:nvSpPr>
          <p:cNvPr id="141" name="CheckInsight"/>
          <p:cNvSpPr>
            <a:spLocks noGrp="1"/>
          </p:cNvSpPr>
          <p:nvPr/>
        </p:nvSpPr>
        <p:spPr>
          <a:xfrm>
            <a:off x="2228174" y="6208408"/>
            <a:ext cx="9735226" cy="243191"/>
          </a:xfrm>
          <a:prstGeom prst="rect">
            <a:avLst/>
          </a:prstGeom>
          <a:solidFill>
            <a:srgbClr val="F4A83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5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ActBanner"/>
          <p:cNvSpPr>
            <a:spLocks noGrp="1"/>
          </p:cNvSpPr>
          <p:nvPr/>
        </p:nvSpPr>
        <p:spPr>
          <a:xfrm>
            <a:off x="228600" y="736600"/>
            <a:ext cx="1760545" cy="5417061"/>
          </a:xfrm>
          <a:prstGeom prst="roundRect">
            <a:avLst>
              <a:gd name="adj" fmla="val 10000"/>
            </a:avLst>
          </a:prstGeom>
          <a:solidFill>
            <a:srgbClr val="E5533D"/>
          </a:solidFill>
          <a:ln>
            <a:noFill/>
          </a:ln>
        </p:spPr>
        <p:txBody>
          <a:bodyPr vertOverflow="clip" vert="vert270" lIns="0" tIns="0" rIns="0" bIns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</a:rPr>
              <a:t>ACT</a:t>
            </a:r>
          </a:p>
        </p:txBody>
      </p:sp>
      <p:sp>
        <p:nvSpPr>
          <p:cNvPr id="151" name="PathH0"/>
          <p:cNvSpPr>
            <a:spLocks noGrp="1"/>
          </p:cNvSpPr>
          <p:nvPr/>
        </p:nvSpPr>
        <p:spPr>
          <a:xfrm>
            <a:off x="2232913" y="736600"/>
            <a:ext cx="3385663" cy="744845"/>
          </a:xfrm>
          <a:prstGeom prst="rect">
            <a:avLst/>
          </a:prstGeom>
          <a:solidFill>
            <a:srgbClr val="1E8B5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Standardize (Adopt)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Change worked — scale it up</a:t>
            </a:r>
          </a:p>
        </p:txBody>
      </p:sp>
      <p:sp>
        <p:nvSpPr>
          <p:cNvPr id="152" name="PathC0"/>
          <p:cNvSpPr>
            <a:spLocks noGrp="1"/>
          </p:cNvSpPr>
          <p:nvPr/>
        </p:nvSpPr>
        <p:spPr>
          <a:xfrm>
            <a:off x="2232913" y="1481445"/>
            <a:ext cx="3385663" cy="4130509"/>
          </a:xfrm>
          <a:prstGeom prst="rect">
            <a:avLst/>
          </a:prstGeom>
          <a:solidFill>
            <a:srgbClr val="FAF8F7"/>
          </a:solidFill>
          <a:ln w="9144">
            <a:solidFill>
              <a:srgbClr val="27A96C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Update standard operating procedures (SOPs)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Train all staff on the new process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Implement monitoring systems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Communicate success to stakeholders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Set new baseline for next cycle</a:t>
            </a:r>
          </a:p>
        </p:txBody>
      </p:sp>
      <p:sp>
        <p:nvSpPr>
          <p:cNvPr id="155" name="PathH1"/>
          <p:cNvSpPr>
            <a:spLocks noGrp="1"/>
          </p:cNvSpPr>
          <p:nvPr/>
        </p:nvSpPr>
        <p:spPr>
          <a:xfrm>
            <a:off x="5754002" y="736600"/>
            <a:ext cx="3385663" cy="744845"/>
          </a:xfrm>
          <a:prstGeom prst="rect">
            <a:avLst/>
          </a:prstGeom>
          <a:solidFill>
            <a:srgbClr val="C07800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Modify (Adapt)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Partial success — refine and repeat</a:t>
            </a:r>
          </a:p>
        </p:txBody>
      </p:sp>
      <p:sp>
        <p:nvSpPr>
          <p:cNvPr id="156" name="PathC1"/>
          <p:cNvSpPr>
            <a:spLocks noGrp="1"/>
          </p:cNvSpPr>
          <p:nvPr/>
        </p:nvSpPr>
        <p:spPr>
          <a:xfrm>
            <a:off x="5754002" y="1481445"/>
            <a:ext cx="3385663" cy="4130509"/>
          </a:xfrm>
          <a:prstGeom prst="rect">
            <a:avLst/>
          </a:prstGeom>
          <a:solidFill>
            <a:srgbClr val="FAF8F7"/>
          </a:solidFill>
          <a:ln w="9144">
            <a:solidFill>
              <a:srgbClr val="F4A832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Identify what worked and what didn't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Revise your hypothesis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Update the Plan with new insights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Run another Do-Check-Act cycle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Focus improvement on failure points</a:t>
            </a:r>
          </a:p>
        </p:txBody>
      </p:sp>
      <p:sp>
        <p:nvSpPr>
          <p:cNvPr id="159" name="PathH2"/>
          <p:cNvSpPr>
            <a:spLocks noGrp="1"/>
          </p:cNvSpPr>
          <p:nvPr/>
        </p:nvSpPr>
        <p:spPr>
          <a:xfrm>
            <a:off x="9275092" y="736600"/>
            <a:ext cx="2688308" cy="744845"/>
          </a:xfrm>
          <a:prstGeom prst="rect">
            <a:avLst/>
          </a:prstGeom>
          <a:solidFill>
            <a:srgbClr val="E5533D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Abandon (Discard)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Change failed — learn and restart</a:t>
            </a:r>
          </a:p>
        </p:txBody>
      </p:sp>
      <p:sp>
        <p:nvSpPr>
          <p:cNvPr id="160" name="PathC2"/>
          <p:cNvSpPr>
            <a:spLocks noGrp="1"/>
          </p:cNvSpPr>
          <p:nvPr/>
        </p:nvSpPr>
        <p:spPr>
          <a:xfrm>
            <a:off x="9275092" y="1481445"/>
            <a:ext cx="2688308" cy="4130509"/>
          </a:xfrm>
          <a:prstGeom prst="rect">
            <a:avLst/>
          </a:prstGeom>
          <a:solidFill>
            <a:srgbClr val="FAF8F7"/>
          </a:solidFill>
          <a:ln w="9144">
            <a:solidFill>
              <a:srgbClr val="E5533D"/>
            </a:solidFill>
          </a:ln>
        </p:spPr>
        <p:txBody>
          <a:bodyPr vertOverflow="clip" wrap="square" lIns="137160" tIns="137160" rIns="137160" bIns="137160" anchor="t"/>
          <a:lstStyle/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Document what you learned (negative data is valuable!)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Return to the current baseline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Reconsider root cause analysis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Test a different hypothesis</a:t>
            </a:r>
          </a:p>
          <a:p>
            <a:pPr marL="228600" indent="-228600">
              <a:buFont typeface="Arial"/>
              <a:buChar char="▶"/>
            </a:pPr>
            <a:r>
              <a:rPr lang="en-US" sz="1400" dirty="0">
                <a:solidFill>
                  <a:srgbClr val="2D3748"/>
                </a:solidFill>
              </a:rPr>
              <a:t>Begin a new PDCA cycle</a:t>
            </a:r>
          </a:p>
        </p:txBody>
      </p:sp>
      <p:sp>
        <p:nvSpPr>
          <p:cNvPr id="170" name="ActInsight"/>
          <p:cNvSpPr>
            <a:spLocks noGrp="1"/>
          </p:cNvSpPr>
          <p:nvPr/>
        </p:nvSpPr>
        <p:spPr>
          <a:xfrm>
            <a:off x="2232913" y="5855723"/>
            <a:ext cx="9730486" cy="595876"/>
          </a:xfrm>
          <a:prstGeom prst="rect">
            <a:avLst/>
          </a:prstGeom>
          <a:solidFill>
            <a:srgbClr val="E5533D"/>
          </a:solidFill>
          <a:ln>
            <a:noFill/>
          </a:ln>
        </p:spPr>
        <p:txBody>
          <a:bodyPr vertOverflow="clip" lIns="182880" tIns="0" rIns="182880" bIns="0" anchor="ctr"/>
          <a:lstStyle/>
          <a:p>
            <a:pPr algn="l"/>
            <a:r>
              <a:rPr lang="en-US" sz="1400" b="1" dirty="0">
                <a:solidFill>
                  <a:srgbClr val="FFFFFF"/>
                </a:solidFill>
              </a:rPr>
              <a:t>The ACT phase is what makes PDCA a cycle: </a:t>
            </a:r>
            <a:r>
              <a:rPr lang="en-US" sz="1400" dirty="0">
                <a:solidFill>
                  <a:srgbClr val="FAD0C8"/>
                </a:solidFill>
              </a:rPr>
              <a:t>every outcome — success or failure — feeds the next Plan phase, compounding learning over time.</a:t>
            </a:r>
          </a:p>
        </p:txBody>
      </p:sp>
    </p:spTree>
    <p:extLst>
      <p:ext uri="{BB962C8B-B14F-4D97-AF65-F5344CB8AC3E}">
        <p14:creationId xmlns:p14="http://schemas.microsoft.com/office/powerpoint/2010/main" val="3045186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DiagTitle"/>
          <p:cNvSpPr>
            <a:spLocks noGrp="1"/>
          </p:cNvSpPr>
          <p:nvPr/>
        </p:nvSpPr>
        <p:spPr>
          <a:xfrm>
            <a:off x="972992" y="592221"/>
            <a:ext cx="10246015" cy="569223"/>
          </a:xfrm>
          <a:prstGeom prst="rect">
            <a:avLst/>
          </a:prstGeom>
          <a:noFill/>
        </p:spPr>
        <p:txBody>
          <a:bodyPr vertOverflow="clip" anchor="ctr"/>
          <a:lstStyle/>
          <a:p>
            <a:pPr algn="ctr"/>
            <a:r>
              <a:rPr lang="en-US" sz="2800" b="1" dirty="0">
                <a:solidFill>
                  <a:srgbClr val="1A2B4A"/>
                </a:solidFill>
              </a:rPr>
              <a:t>The PDCA Continuous Improvement Cycle</a:t>
            </a:r>
          </a:p>
        </p:txBody>
      </p:sp>
      <p:sp>
        <p:nvSpPr>
          <p:cNvPr id="201" name="CenterCircle"/>
          <p:cNvSpPr>
            <a:spLocks noGrp="1"/>
          </p:cNvSpPr>
          <p:nvPr/>
        </p:nvSpPr>
        <p:spPr>
          <a:xfrm>
            <a:off x="4388330" y="1275288"/>
            <a:ext cx="3415338" cy="3415338"/>
          </a:xfrm>
          <a:prstGeom prst="ellipse">
            <a:avLst/>
          </a:prstGeom>
          <a:solidFill>
            <a:srgbClr val="E8EEF6"/>
          </a:solidFill>
          <a:ln w="18288">
            <a:solidFill>
              <a:srgbClr val="2D4A7A"/>
            </a:solidFill>
          </a:ln>
        </p:spPr>
        <p:txBody>
          <a:bodyPr vertOverflow="clip" lIns="0" tIns="0" rIns="0" bIns="0" anchor="ctr"/>
          <a:lstStyle/>
          <a:p>
            <a:pPr algn="ctr"/>
            <a:r>
              <a:rPr lang="en-US" sz="1800" b="1" dirty="0">
                <a:solidFill>
                  <a:srgbClr val="1A2B4A"/>
                </a:solidFill>
              </a:rPr>
              <a:t>PDCA</a:t>
            </a:r>
          </a:p>
          <a:p>
            <a:pPr algn="ctr"/>
            <a:r>
              <a:rPr lang="en-US" sz="1200" dirty="0">
                <a:solidFill>
                  <a:srgbClr val="4A5568"/>
                </a:solidFill>
              </a:rPr>
              <a:t>Continuous</a:t>
            </a:r>
          </a:p>
          <a:p>
            <a:pPr algn="ctr"/>
            <a:r>
              <a:rPr lang="en-US" sz="1200" dirty="0">
                <a:solidFill>
                  <a:srgbClr val="4A5568"/>
                </a:solidFill>
              </a:rPr>
              <a:t>Improvement</a:t>
            </a:r>
          </a:p>
        </p:txBody>
      </p:sp>
      <p:sp>
        <p:nvSpPr>
          <p:cNvPr id="202" name="QuadCircle202"/>
          <p:cNvSpPr>
            <a:spLocks noGrp="1"/>
          </p:cNvSpPr>
          <p:nvPr/>
        </p:nvSpPr>
        <p:spPr>
          <a:xfrm>
            <a:off x="2771735" y="1275288"/>
            <a:ext cx="1593824" cy="1593824"/>
          </a:xfrm>
          <a:prstGeom prst="ellipse">
            <a:avLst/>
          </a:prstGeom>
          <a:solidFill>
            <a:srgbClr val="1B6CA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600" b="1" dirty="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203" name="QuadDesc202"/>
          <p:cNvSpPr>
            <a:spLocks noGrp="1"/>
          </p:cNvSpPr>
          <p:nvPr/>
        </p:nvSpPr>
        <p:spPr>
          <a:xfrm>
            <a:off x="950223" y="1502977"/>
            <a:ext cx="1764591" cy="1081523"/>
          </a:xfrm>
          <a:prstGeom prst="rect">
            <a:avLst/>
          </a:prstGeom>
          <a:solidFill>
            <a:srgbClr val="F7F9FC"/>
          </a:solidFill>
          <a:ln w="9144">
            <a:solidFill>
              <a:srgbClr val="1B6CA8"/>
            </a:solidFill>
          </a:ln>
        </p:spPr>
        <p:txBody>
          <a:bodyPr vertOverflow="clip" wrap="square" lIns="91440" tIns="91440" rIns="9144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Identify problem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Set goals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Develop hypothesis</a:t>
            </a:r>
          </a:p>
        </p:txBody>
      </p:sp>
      <p:sp>
        <p:nvSpPr>
          <p:cNvPr id="205" name="QuadCircle205"/>
          <p:cNvSpPr>
            <a:spLocks noGrp="1"/>
          </p:cNvSpPr>
          <p:nvPr/>
        </p:nvSpPr>
        <p:spPr>
          <a:xfrm>
            <a:off x="7257214" y="1275288"/>
            <a:ext cx="1593824" cy="1593824"/>
          </a:xfrm>
          <a:prstGeom prst="ellipse">
            <a:avLst/>
          </a:prstGeom>
          <a:solidFill>
            <a:srgbClr val="1E8B58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600" b="1" dirty="0">
                <a:solidFill>
                  <a:srgbClr val="FFFFFF"/>
                </a:solidFill>
              </a:rPr>
              <a:t>DO</a:t>
            </a:r>
          </a:p>
        </p:txBody>
      </p:sp>
      <p:sp>
        <p:nvSpPr>
          <p:cNvPr id="206" name="QuadDesc205"/>
          <p:cNvSpPr>
            <a:spLocks noGrp="1"/>
          </p:cNvSpPr>
          <p:nvPr/>
        </p:nvSpPr>
        <p:spPr>
          <a:xfrm>
            <a:off x="8942113" y="1502977"/>
            <a:ext cx="1764591" cy="1081523"/>
          </a:xfrm>
          <a:prstGeom prst="rect">
            <a:avLst/>
          </a:prstGeom>
          <a:solidFill>
            <a:srgbClr val="F7F9FC"/>
          </a:solidFill>
          <a:ln w="9144">
            <a:solidFill>
              <a:srgbClr val="27A96C"/>
            </a:solidFill>
          </a:ln>
        </p:spPr>
        <p:txBody>
          <a:bodyPr vertOverflow="clip" wrap="square" lIns="91440" tIns="91440" rIns="9144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Run pilot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Collect data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Document results</a:t>
            </a:r>
          </a:p>
        </p:txBody>
      </p:sp>
      <p:sp>
        <p:nvSpPr>
          <p:cNvPr id="208" name="QuadCircle208"/>
          <p:cNvSpPr>
            <a:spLocks noGrp="1"/>
          </p:cNvSpPr>
          <p:nvPr/>
        </p:nvSpPr>
        <p:spPr>
          <a:xfrm>
            <a:off x="2771735" y="3438336"/>
            <a:ext cx="1593824" cy="1593824"/>
          </a:xfrm>
          <a:prstGeom prst="ellipse">
            <a:avLst/>
          </a:prstGeom>
          <a:solidFill>
            <a:srgbClr val="E5533D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600" b="1" dirty="0">
                <a:solidFill>
                  <a:srgbClr val="FFFFFF"/>
                </a:solidFill>
              </a:rPr>
              <a:t>ACT</a:t>
            </a:r>
          </a:p>
        </p:txBody>
      </p:sp>
      <p:sp>
        <p:nvSpPr>
          <p:cNvPr id="209" name="QuadDesc208"/>
          <p:cNvSpPr>
            <a:spLocks noGrp="1"/>
          </p:cNvSpPr>
          <p:nvPr/>
        </p:nvSpPr>
        <p:spPr>
          <a:xfrm>
            <a:off x="950223" y="3666025"/>
            <a:ext cx="1764591" cy="1081523"/>
          </a:xfrm>
          <a:prstGeom prst="rect">
            <a:avLst/>
          </a:prstGeom>
          <a:solidFill>
            <a:srgbClr val="F7F9FC"/>
          </a:solidFill>
          <a:ln w="9144">
            <a:solidFill>
              <a:srgbClr val="E5533D"/>
            </a:solidFill>
          </a:ln>
        </p:spPr>
        <p:txBody>
          <a:bodyPr vertOverflow="clip" wrap="square" lIns="91440" tIns="91440" rIns="9144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Standardize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Modify or discard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Begin next cycle</a:t>
            </a:r>
          </a:p>
        </p:txBody>
      </p:sp>
      <p:sp>
        <p:nvSpPr>
          <p:cNvPr id="211" name="QuadCircle211"/>
          <p:cNvSpPr>
            <a:spLocks noGrp="1"/>
          </p:cNvSpPr>
          <p:nvPr/>
        </p:nvSpPr>
        <p:spPr>
          <a:xfrm>
            <a:off x="7257214" y="3438336"/>
            <a:ext cx="1593824" cy="1593824"/>
          </a:xfrm>
          <a:prstGeom prst="ellipse">
            <a:avLst/>
          </a:prstGeom>
          <a:solidFill>
            <a:srgbClr val="C07800"/>
          </a:solidFill>
          <a:ln>
            <a:noFill/>
          </a:ln>
        </p:spPr>
        <p:txBody>
          <a:bodyPr vertOverflow="clip" lIns="0" tIns="0" rIns="0" bIns="0" anchor="ctr"/>
          <a:lstStyle/>
          <a:p>
            <a:pPr algn="ctr"/>
            <a:r>
              <a:rPr lang="en-US" sz="2600" b="1" dirty="0">
                <a:solidFill>
                  <a:srgbClr val="FFFFFF"/>
                </a:solidFill>
              </a:rPr>
              <a:t>CHECK</a:t>
            </a:r>
          </a:p>
        </p:txBody>
      </p:sp>
      <p:sp>
        <p:nvSpPr>
          <p:cNvPr id="212" name="QuadDesc211"/>
          <p:cNvSpPr>
            <a:spLocks noGrp="1"/>
          </p:cNvSpPr>
          <p:nvPr/>
        </p:nvSpPr>
        <p:spPr>
          <a:xfrm>
            <a:off x="8942113" y="3666025"/>
            <a:ext cx="1764591" cy="1081523"/>
          </a:xfrm>
          <a:prstGeom prst="rect">
            <a:avLst/>
          </a:prstGeom>
          <a:solidFill>
            <a:srgbClr val="F7F9FC"/>
          </a:solidFill>
          <a:ln w="9144">
            <a:solidFill>
              <a:srgbClr val="F4A832"/>
            </a:solidFill>
          </a:ln>
        </p:spPr>
        <p:txBody>
          <a:bodyPr vertOverflow="clip" wrap="square" lIns="91440" tIns="91440" rIns="9144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Analyze results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Compare to goals</a:t>
            </a:r>
          </a:p>
          <a:p>
            <a:pPr algn="l">
              <a:buNone/>
            </a:pPr>
            <a:r>
              <a:rPr lang="en-US" sz="1400" dirty="0">
                <a:solidFill>
                  <a:srgbClr val="2D3748"/>
                </a:solidFill>
              </a:rPr>
              <a:t>Draw conclusions</a:t>
            </a:r>
          </a:p>
        </p:txBody>
      </p:sp>
      <p:sp>
        <p:nvSpPr>
          <p:cNvPr id="220" name="Arrow1"/>
          <p:cNvSpPr>
            <a:spLocks noGrp="1"/>
          </p:cNvSpPr>
          <p:nvPr/>
        </p:nvSpPr>
        <p:spPr>
          <a:xfrm>
            <a:off x="5777233" y="1616822"/>
            <a:ext cx="910756" cy="455378"/>
          </a:xfrm>
          <a:prstGeom prst="rightArrow">
            <a:avLst/>
          </a:prstGeom>
          <a:solidFill>
            <a:srgbClr val="6B8CA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1" name="Arrow2"/>
          <p:cNvSpPr>
            <a:spLocks noGrp="1"/>
          </p:cNvSpPr>
          <p:nvPr/>
        </p:nvSpPr>
        <p:spPr>
          <a:xfrm>
            <a:off x="5504006" y="3893715"/>
            <a:ext cx="910756" cy="455378"/>
          </a:xfrm>
          <a:prstGeom prst="leftArrow">
            <a:avLst/>
          </a:prstGeom>
          <a:solidFill>
            <a:srgbClr val="6B8CA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2" name="Arrow3"/>
          <p:cNvSpPr>
            <a:spLocks noGrp="1"/>
          </p:cNvSpPr>
          <p:nvPr/>
        </p:nvSpPr>
        <p:spPr>
          <a:xfrm>
            <a:off x="7803668" y="2869113"/>
            <a:ext cx="455378" cy="569223"/>
          </a:xfrm>
          <a:prstGeom prst="downArrow">
            <a:avLst/>
          </a:prstGeom>
          <a:solidFill>
            <a:srgbClr val="6B8CA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3" name="Arrow4"/>
          <p:cNvSpPr>
            <a:spLocks noGrp="1"/>
          </p:cNvSpPr>
          <p:nvPr/>
        </p:nvSpPr>
        <p:spPr>
          <a:xfrm>
            <a:off x="3340958" y="2869113"/>
            <a:ext cx="455378" cy="569223"/>
          </a:xfrm>
          <a:prstGeom prst="upArrow">
            <a:avLst/>
          </a:prstGeom>
          <a:solidFill>
            <a:srgbClr val="6B8CA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4" name="Caption"/>
          <p:cNvSpPr>
            <a:spLocks noGrp="1"/>
          </p:cNvSpPr>
          <p:nvPr/>
        </p:nvSpPr>
        <p:spPr>
          <a:xfrm>
            <a:off x="972992" y="5567230"/>
            <a:ext cx="10246015" cy="73999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txBody>
          <a:bodyPr vertOverflow="clip" lIns="182880" tIns="0" rIns="182880" bIns="0" anchor="ctr"/>
          <a:lstStyle/>
          <a:p>
            <a:pPr algn="ctr"/>
            <a:r>
              <a:rPr lang="en-US" sz="1400" dirty="0">
                <a:solidFill>
                  <a:srgbClr val="B8CCDF"/>
                </a:solidFill>
              </a:rPr>
              <a:t>Each completed cycle raises the performance baseline. The goal is not perfection in one cycle, but sustained improvement across many cycles.</a:t>
            </a:r>
          </a:p>
        </p:txBody>
      </p:sp>
    </p:spTree>
    <p:extLst>
      <p:ext uri="{BB962C8B-B14F-4D97-AF65-F5344CB8AC3E}">
        <p14:creationId xmlns:p14="http://schemas.microsoft.com/office/powerpoint/2010/main" val="1452987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AppH230"/>
          <p:cNvSpPr>
            <a:spLocks noGrp="1"/>
          </p:cNvSpPr>
          <p:nvPr/>
        </p:nvSpPr>
        <p:spPr>
          <a:xfrm>
            <a:off x="228600" y="736600"/>
            <a:ext cx="3836643" cy="479580"/>
          </a:xfrm>
          <a:prstGeom prst="rect">
            <a:avLst/>
          </a:prstGeom>
          <a:solidFill>
            <a:srgbClr val="1B6CA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500" b="1" dirty="0">
                <a:solidFill>
                  <a:srgbClr val="FFFFFF"/>
                </a:solidFill>
              </a:rPr>
              <a:t>Manufacturing</a:t>
            </a:r>
          </a:p>
        </p:txBody>
      </p:sp>
      <p:sp>
        <p:nvSpPr>
          <p:cNvPr id="231" name="AppC230"/>
          <p:cNvSpPr>
            <a:spLocks noGrp="1"/>
          </p:cNvSpPr>
          <p:nvPr/>
        </p:nvSpPr>
        <p:spPr>
          <a:xfrm>
            <a:off x="228600" y="1216180"/>
            <a:ext cx="3836643" cy="2264685"/>
          </a:xfrm>
          <a:prstGeom prst="rect">
            <a:avLst/>
          </a:prstGeom>
          <a:solidFill>
            <a:srgbClr val="F7F9FC"/>
          </a:solidFill>
          <a:ln w="9144">
            <a:solidFill>
              <a:srgbClr val="1B6CA8"/>
            </a:solidFill>
          </a:ln>
        </p:spPr>
        <p:txBody>
          <a:bodyPr vertOverflow="clip" wrap="square" lIns="114300" tIns="114300" rIns="114300" bIns="114300" anchor="t"/>
          <a:lstStyle/>
          <a:p>
            <a:pPr algn="l">
              <a:buNone/>
            </a:pPr>
            <a:r>
              <a:rPr lang="en-US" sz="1400" b="1" dirty="0">
                <a:solidFill>
                  <a:srgbClr val="4A5568"/>
                </a:solidFill>
              </a:rPr>
              <a:t>Goal: </a:t>
            </a:r>
            <a:r>
              <a:rPr lang="en-US" sz="1400" dirty="0">
                <a:solidFill>
                  <a:srgbClr val="2D3748"/>
                </a:solidFill>
              </a:rPr>
              <a:t>Reduce defect rate on production line</a:t>
            </a:r>
          </a:p>
          <a:p>
            <a:pPr algn="l">
              <a:buNone/>
            </a:pPr>
            <a:r>
              <a:rPr lang="en-US" sz="1400" b="1" dirty="0">
                <a:solidFill>
                  <a:srgbClr val="1B6CA8"/>
                </a:solidFill>
              </a:rPr>
              <a:t>P: </a:t>
            </a:r>
            <a:r>
              <a:rPr lang="en-US" sz="1400" dirty="0">
                <a:solidFill>
                  <a:srgbClr val="2D3748"/>
                </a:solidFill>
              </a:rPr>
              <a:t>Analyze defect patterns; hypothesis: operator training gap</a:t>
            </a:r>
          </a:p>
          <a:p>
            <a:pPr algn="l">
              <a:buNone/>
            </a:pPr>
            <a:r>
              <a:rPr lang="en-US" sz="1400" b="1" dirty="0">
                <a:solidFill>
                  <a:srgbClr val="27A96C"/>
                </a:solidFill>
              </a:rPr>
              <a:t>D: </a:t>
            </a:r>
            <a:r>
              <a:rPr lang="en-US" sz="1400" dirty="0">
                <a:solidFill>
                  <a:srgbClr val="2D3748"/>
                </a:solidFill>
              </a:rPr>
              <a:t>Run 2-week training pilot on one shift</a:t>
            </a:r>
          </a:p>
          <a:p>
            <a:pPr algn="l">
              <a:buNone/>
            </a:pPr>
            <a:r>
              <a:rPr lang="en-US" sz="1400" b="1" dirty="0">
                <a:solidFill>
                  <a:srgbClr val="F4A832"/>
                </a:solidFill>
              </a:rPr>
              <a:t>C: </a:t>
            </a:r>
            <a:r>
              <a:rPr lang="en-US" sz="1400" dirty="0">
                <a:solidFill>
                  <a:srgbClr val="2D3748"/>
                </a:solidFill>
              </a:rPr>
              <a:t>Defects down 40% on trained shift vs. control</a:t>
            </a:r>
          </a:p>
          <a:p>
            <a:pPr algn="l">
              <a:buNone/>
            </a:pPr>
            <a:r>
              <a:rPr lang="en-US" sz="1400" b="1" dirty="0">
                <a:solidFill>
                  <a:srgbClr val="E5533D"/>
                </a:solidFill>
              </a:rPr>
              <a:t>A: </a:t>
            </a:r>
            <a:r>
              <a:rPr lang="en-US" sz="1400" dirty="0">
                <a:solidFill>
                  <a:srgbClr val="2D3748"/>
                </a:solidFill>
              </a:rPr>
              <a:t>Roll out training to all shifts; update onboarding</a:t>
            </a:r>
          </a:p>
        </p:txBody>
      </p:sp>
      <p:sp>
        <p:nvSpPr>
          <p:cNvPr id="236" name="AppH236"/>
          <p:cNvSpPr>
            <a:spLocks noGrp="1"/>
          </p:cNvSpPr>
          <p:nvPr/>
        </p:nvSpPr>
        <p:spPr>
          <a:xfrm>
            <a:off x="4198459" y="736600"/>
            <a:ext cx="3836643" cy="479580"/>
          </a:xfrm>
          <a:prstGeom prst="rect">
            <a:avLst/>
          </a:prstGeom>
          <a:solidFill>
            <a:srgbClr val="1E8B5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500" b="1" dirty="0">
                <a:solidFill>
                  <a:srgbClr val="FFFFFF"/>
                </a:solidFill>
              </a:rPr>
              <a:t>Healthcare</a:t>
            </a:r>
          </a:p>
        </p:txBody>
      </p:sp>
      <p:sp>
        <p:nvSpPr>
          <p:cNvPr id="237" name="AppC236"/>
          <p:cNvSpPr>
            <a:spLocks noGrp="1"/>
          </p:cNvSpPr>
          <p:nvPr/>
        </p:nvSpPr>
        <p:spPr>
          <a:xfrm>
            <a:off x="4198459" y="1216180"/>
            <a:ext cx="3836643" cy="2264685"/>
          </a:xfrm>
          <a:prstGeom prst="rect">
            <a:avLst/>
          </a:prstGeom>
          <a:solidFill>
            <a:srgbClr val="F7F9FC"/>
          </a:solidFill>
          <a:ln w="9144">
            <a:solidFill>
              <a:srgbClr val="27A96C"/>
            </a:solidFill>
          </a:ln>
        </p:spPr>
        <p:txBody>
          <a:bodyPr vertOverflow="clip" wrap="square" lIns="114300" tIns="114300" rIns="114300" bIns="114300" anchor="t"/>
          <a:lstStyle/>
          <a:p>
            <a:pPr algn="l">
              <a:buNone/>
            </a:pPr>
            <a:r>
              <a:rPr lang="en-US" sz="1400" b="1" dirty="0">
                <a:solidFill>
                  <a:srgbClr val="4A5568"/>
                </a:solidFill>
              </a:rPr>
              <a:t>Goal: </a:t>
            </a:r>
            <a:r>
              <a:rPr lang="en-US" sz="1400" dirty="0">
                <a:solidFill>
                  <a:srgbClr val="2D3748"/>
                </a:solidFill>
              </a:rPr>
              <a:t>Reduce patient wait times in emergency department</a:t>
            </a:r>
          </a:p>
          <a:p>
            <a:pPr algn="l">
              <a:buNone/>
            </a:pPr>
            <a:r>
              <a:rPr lang="en-US" sz="1400" b="1" dirty="0">
                <a:solidFill>
                  <a:srgbClr val="1B6CA8"/>
                </a:solidFill>
              </a:rPr>
              <a:t>P: </a:t>
            </a:r>
            <a:r>
              <a:rPr lang="en-US" sz="1400" dirty="0">
                <a:solidFill>
                  <a:srgbClr val="2D3748"/>
                </a:solidFill>
              </a:rPr>
              <a:t>Map patient flow; bottleneck at triage step</a:t>
            </a:r>
          </a:p>
          <a:p>
            <a:pPr algn="l">
              <a:buNone/>
            </a:pPr>
            <a:r>
              <a:rPr lang="en-US" sz="1400" b="1" dirty="0">
                <a:solidFill>
                  <a:srgbClr val="27A96C"/>
                </a:solidFill>
              </a:rPr>
              <a:t>D: </a:t>
            </a:r>
            <a:r>
              <a:rPr lang="en-US" sz="1400" dirty="0">
                <a:solidFill>
                  <a:srgbClr val="2D3748"/>
                </a:solidFill>
              </a:rPr>
              <a:t>Pilot a fast-track lane for low-acuity patients</a:t>
            </a:r>
          </a:p>
          <a:p>
            <a:pPr algn="l">
              <a:buNone/>
            </a:pPr>
            <a:r>
              <a:rPr lang="en-US" sz="1400" b="1" dirty="0">
                <a:solidFill>
                  <a:srgbClr val="F4A832"/>
                </a:solidFill>
              </a:rPr>
              <a:t>C: </a:t>
            </a:r>
            <a:r>
              <a:rPr lang="en-US" sz="1400" dirty="0">
                <a:solidFill>
                  <a:srgbClr val="2D3748"/>
                </a:solidFill>
              </a:rPr>
              <a:t>Average wait time reduced from 68 to 41 min</a:t>
            </a:r>
          </a:p>
          <a:p>
            <a:pPr algn="l">
              <a:buNone/>
            </a:pPr>
            <a:r>
              <a:rPr lang="en-US" sz="1400" b="1" dirty="0">
                <a:solidFill>
                  <a:srgbClr val="E5533D"/>
                </a:solidFill>
              </a:rPr>
              <a:t>A: </a:t>
            </a:r>
            <a:r>
              <a:rPr lang="en-US" sz="1400" dirty="0">
                <a:solidFill>
                  <a:srgbClr val="2D3748"/>
                </a:solidFill>
              </a:rPr>
              <a:t>Make fast-track permanent; apply to other departments</a:t>
            </a:r>
          </a:p>
        </p:txBody>
      </p:sp>
      <p:sp>
        <p:nvSpPr>
          <p:cNvPr id="242" name="AppH242"/>
          <p:cNvSpPr>
            <a:spLocks noGrp="1"/>
          </p:cNvSpPr>
          <p:nvPr/>
        </p:nvSpPr>
        <p:spPr>
          <a:xfrm>
            <a:off x="8168319" y="736600"/>
            <a:ext cx="3795080" cy="479580"/>
          </a:xfrm>
          <a:prstGeom prst="rect">
            <a:avLst/>
          </a:prstGeom>
          <a:solidFill>
            <a:srgbClr val="6B4FA0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500" b="1" dirty="0">
                <a:solidFill>
                  <a:srgbClr val="FFFFFF"/>
                </a:solidFill>
              </a:rPr>
              <a:t>Software Dev</a:t>
            </a:r>
          </a:p>
        </p:txBody>
      </p:sp>
      <p:sp>
        <p:nvSpPr>
          <p:cNvPr id="243" name="AppC242"/>
          <p:cNvSpPr>
            <a:spLocks noGrp="1"/>
          </p:cNvSpPr>
          <p:nvPr/>
        </p:nvSpPr>
        <p:spPr>
          <a:xfrm>
            <a:off x="8168319" y="1216180"/>
            <a:ext cx="3795080" cy="2264685"/>
          </a:xfrm>
          <a:prstGeom prst="rect">
            <a:avLst/>
          </a:prstGeom>
          <a:solidFill>
            <a:srgbClr val="F7F9FC"/>
          </a:solidFill>
          <a:ln w="9144">
            <a:solidFill>
              <a:srgbClr val="6B4FA0"/>
            </a:solidFill>
          </a:ln>
        </p:spPr>
        <p:txBody>
          <a:bodyPr vertOverflow="clip" wrap="square" lIns="114300" tIns="114300" rIns="114300" bIns="114300" anchor="t"/>
          <a:lstStyle/>
          <a:p>
            <a:pPr algn="l">
              <a:buNone/>
            </a:pPr>
            <a:r>
              <a:rPr lang="en-US" sz="1400" b="1" dirty="0">
                <a:solidFill>
                  <a:srgbClr val="4A5568"/>
                </a:solidFill>
              </a:rPr>
              <a:t>Goal: </a:t>
            </a:r>
            <a:r>
              <a:rPr lang="en-US" sz="1400" dirty="0">
                <a:solidFill>
                  <a:srgbClr val="2D3748"/>
                </a:solidFill>
              </a:rPr>
              <a:t>Reduce time-to-deployment for new features</a:t>
            </a:r>
          </a:p>
          <a:p>
            <a:pPr algn="l">
              <a:buNone/>
            </a:pPr>
            <a:r>
              <a:rPr lang="en-US" sz="1400" b="1" dirty="0">
                <a:solidFill>
                  <a:srgbClr val="1B6CA8"/>
                </a:solidFill>
              </a:rPr>
              <a:t>P: </a:t>
            </a:r>
            <a:r>
              <a:rPr lang="en-US" sz="1400" dirty="0">
                <a:solidFill>
                  <a:srgbClr val="2D3748"/>
                </a:solidFill>
              </a:rPr>
              <a:t>Identify manual testing as the key bottleneck</a:t>
            </a:r>
          </a:p>
          <a:p>
            <a:pPr algn="l">
              <a:buNone/>
            </a:pPr>
            <a:r>
              <a:rPr lang="en-US" sz="1400" b="1" dirty="0">
                <a:solidFill>
                  <a:srgbClr val="27A96C"/>
                </a:solidFill>
              </a:rPr>
              <a:t>D: </a:t>
            </a:r>
            <a:r>
              <a:rPr lang="en-US" sz="1400" dirty="0">
                <a:solidFill>
                  <a:srgbClr val="2D3748"/>
                </a:solidFill>
              </a:rPr>
              <a:t>Implement automated test suite for one module</a:t>
            </a:r>
          </a:p>
          <a:p>
            <a:pPr algn="l">
              <a:buNone/>
            </a:pPr>
            <a:r>
              <a:rPr lang="en-US" sz="1400" b="1" dirty="0">
                <a:solidFill>
                  <a:srgbClr val="F4A832"/>
                </a:solidFill>
              </a:rPr>
              <a:t>C: </a:t>
            </a:r>
            <a:r>
              <a:rPr lang="en-US" sz="1400" dirty="0">
                <a:solidFill>
                  <a:srgbClr val="2D3748"/>
                </a:solidFill>
              </a:rPr>
              <a:t>Deployment time cut by 35%; bug rate unchanged</a:t>
            </a:r>
          </a:p>
          <a:p>
            <a:pPr algn="l">
              <a:buNone/>
            </a:pPr>
            <a:r>
              <a:rPr lang="en-US" sz="1400" b="1" dirty="0">
                <a:solidFill>
                  <a:srgbClr val="E5533D"/>
                </a:solidFill>
              </a:rPr>
              <a:t>A: </a:t>
            </a:r>
            <a:r>
              <a:rPr lang="en-US" sz="1400" dirty="0">
                <a:solidFill>
                  <a:srgbClr val="2D3748"/>
                </a:solidFill>
              </a:rPr>
              <a:t>Expand automation to all modules; update CI/CD pipeline</a:t>
            </a:r>
          </a:p>
        </p:txBody>
      </p:sp>
      <p:sp>
        <p:nvSpPr>
          <p:cNvPr id="248" name="AppH248"/>
          <p:cNvSpPr>
            <a:spLocks noGrp="1"/>
          </p:cNvSpPr>
          <p:nvPr/>
        </p:nvSpPr>
        <p:spPr>
          <a:xfrm>
            <a:off x="228600" y="3707334"/>
            <a:ext cx="3836643" cy="479580"/>
          </a:xfrm>
          <a:prstGeom prst="rect">
            <a:avLst/>
          </a:prstGeom>
          <a:solidFill>
            <a:srgbClr val="C07800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500" b="1" dirty="0">
                <a:solidFill>
                  <a:srgbClr val="FFFFFF"/>
                </a:solidFill>
              </a:rPr>
              <a:t>Education</a:t>
            </a:r>
          </a:p>
        </p:txBody>
      </p:sp>
      <p:sp>
        <p:nvSpPr>
          <p:cNvPr id="249" name="AppC248"/>
          <p:cNvSpPr>
            <a:spLocks noGrp="1"/>
          </p:cNvSpPr>
          <p:nvPr/>
        </p:nvSpPr>
        <p:spPr>
          <a:xfrm>
            <a:off x="228600" y="4186914"/>
            <a:ext cx="3836643" cy="2264685"/>
          </a:xfrm>
          <a:prstGeom prst="rect">
            <a:avLst/>
          </a:prstGeom>
          <a:solidFill>
            <a:srgbClr val="F7F9FC"/>
          </a:solidFill>
          <a:ln w="9144">
            <a:solidFill>
              <a:srgbClr val="F4A832"/>
            </a:solidFill>
          </a:ln>
        </p:spPr>
        <p:txBody>
          <a:bodyPr vertOverflow="clip" wrap="square" lIns="114300" tIns="114300" rIns="114300" bIns="114300" anchor="t"/>
          <a:lstStyle/>
          <a:p>
            <a:pPr algn="l">
              <a:buNone/>
            </a:pPr>
            <a:r>
              <a:rPr lang="en-US" sz="1400" b="1" dirty="0">
                <a:solidFill>
                  <a:srgbClr val="4A5568"/>
                </a:solidFill>
              </a:rPr>
              <a:t>Goal: </a:t>
            </a:r>
            <a:r>
              <a:rPr lang="en-US" sz="1400" dirty="0">
                <a:solidFill>
                  <a:srgbClr val="2D3748"/>
                </a:solidFill>
              </a:rPr>
              <a:t>Improve student pass rates in mathematics</a:t>
            </a:r>
          </a:p>
          <a:p>
            <a:pPr algn="l">
              <a:buNone/>
            </a:pPr>
            <a:r>
              <a:rPr lang="en-US" sz="1400" b="1" dirty="0">
                <a:solidFill>
                  <a:srgbClr val="1B6CA8"/>
                </a:solidFill>
              </a:rPr>
              <a:t>P: </a:t>
            </a:r>
            <a:r>
              <a:rPr lang="en-US" sz="1400" dirty="0">
                <a:solidFill>
                  <a:srgbClr val="2D3748"/>
                </a:solidFill>
              </a:rPr>
              <a:t>Identify students struggling with algebra concepts</a:t>
            </a:r>
          </a:p>
          <a:p>
            <a:pPr algn="l">
              <a:buNone/>
            </a:pPr>
            <a:r>
              <a:rPr lang="en-US" sz="1400" b="1" dirty="0">
                <a:solidFill>
                  <a:srgbClr val="27A96C"/>
                </a:solidFill>
              </a:rPr>
              <a:t>D: </a:t>
            </a:r>
            <a:r>
              <a:rPr lang="en-US" sz="1400" dirty="0">
                <a:solidFill>
                  <a:srgbClr val="2D3748"/>
                </a:solidFill>
              </a:rPr>
              <a:t>Pilot peer-tutoring sessions twice weekly</a:t>
            </a:r>
          </a:p>
          <a:p>
            <a:pPr algn="l">
              <a:buNone/>
            </a:pPr>
            <a:r>
              <a:rPr lang="en-US" sz="1400" b="1" dirty="0">
                <a:solidFill>
                  <a:srgbClr val="F4A832"/>
                </a:solidFill>
              </a:rPr>
              <a:t>C: </a:t>
            </a:r>
            <a:r>
              <a:rPr lang="en-US" sz="1400" dirty="0">
                <a:solidFill>
                  <a:srgbClr val="2D3748"/>
                </a:solidFill>
              </a:rPr>
              <a:t>Tutored group improved scores by 18% vs. 4% control</a:t>
            </a:r>
          </a:p>
          <a:p>
            <a:pPr algn="l">
              <a:buNone/>
            </a:pPr>
            <a:r>
              <a:rPr lang="en-US" sz="1400" b="1" dirty="0">
                <a:solidFill>
                  <a:srgbClr val="E5533D"/>
                </a:solidFill>
              </a:rPr>
              <a:t>A: </a:t>
            </a:r>
            <a:r>
              <a:rPr lang="en-US" sz="1400" dirty="0">
                <a:solidFill>
                  <a:srgbClr val="2D3748"/>
                </a:solidFill>
              </a:rPr>
              <a:t>Expand program; train more peer tutors</a:t>
            </a:r>
          </a:p>
        </p:txBody>
      </p:sp>
      <p:sp>
        <p:nvSpPr>
          <p:cNvPr id="254" name="AppH254"/>
          <p:cNvSpPr>
            <a:spLocks noGrp="1"/>
          </p:cNvSpPr>
          <p:nvPr/>
        </p:nvSpPr>
        <p:spPr>
          <a:xfrm>
            <a:off x="4198459" y="3707334"/>
            <a:ext cx="3836643" cy="479580"/>
          </a:xfrm>
          <a:prstGeom prst="rect">
            <a:avLst/>
          </a:prstGeom>
          <a:solidFill>
            <a:srgbClr val="E5533D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500" b="1" dirty="0">
                <a:solidFill>
                  <a:srgbClr val="FFFFFF"/>
                </a:solidFill>
              </a:rPr>
              <a:t>Retail</a:t>
            </a:r>
          </a:p>
        </p:txBody>
      </p:sp>
      <p:sp>
        <p:nvSpPr>
          <p:cNvPr id="255" name="AppC254"/>
          <p:cNvSpPr>
            <a:spLocks noGrp="1"/>
          </p:cNvSpPr>
          <p:nvPr/>
        </p:nvSpPr>
        <p:spPr>
          <a:xfrm>
            <a:off x="4198459" y="4186914"/>
            <a:ext cx="3836643" cy="2264685"/>
          </a:xfrm>
          <a:prstGeom prst="rect">
            <a:avLst/>
          </a:prstGeom>
          <a:solidFill>
            <a:srgbClr val="F7F9FC"/>
          </a:solidFill>
          <a:ln w="9144">
            <a:solidFill>
              <a:srgbClr val="E5533D"/>
            </a:solidFill>
          </a:ln>
        </p:spPr>
        <p:txBody>
          <a:bodyPr vertOverflow="clip" wrap="square" lIns="114300" tIns="114300" rIns="114300" bIns="114300" anchor="t"/>
          <a:lstStyle/>
          <a:p>
            <a:pPr algn="l">
              <a:buNone/>
            </a:pPr>
            <a:r>
              <a:rPr lang="en-US" sz="1400" b="1" dirty="0">
                <a:solidFill>
                  <a:srgbClr val="4A5568"/>
                </a:solidFill>
              </a:rPr>
              <a:t>Goal: </a:t>
            </a:r>
            <a:r>
              <a:rPr lang="en-US" sz="1400" dirty="0">
                <a:solidFill>
                  <a:srgbClr val="2D3748"/>
                </a:solidFill>
              </a:rPr>
              <a:t>Reduce shopping cart abandonment online</a:t>
            </a:r>
          </a:p>
          <a:p>
            <a:pPr algn="l">
              <a:buNone/>
            </a:pPr>
            <a:r>
              <a:rPr lang="en-US" sz="1400" b="1" dirty="0">
                <a:solidFill>
                  <a:srgbClr val="1B6CA8"/>
                </a:solidFill>
              </a:rPr>
              <a:t>P: </a:t>
            </a:r>
            <a:r>
              <a:rPr lang="en-US" sz="1400" dirty="0">
                <a:solidFill>
                  <a:srgbClr val="2D3748"/>
                </a:solidFill>
              </a:rPr>
              <a:t>Analyze checkout funnel; payment page has 70% drop-off</a:t>
            </a:r>
          </a:p>
          <a:p>
            <a:pPr algn="l">
              <a:buNone/>
            </a:pPr>
            <a:r>
              <a:rPr lang="en-US" sz="1400" b="1" dirty="0">
                <a:solidFill>
                  <a:srgbClr val="27A96C"/>
                </a:solidFill>
              </a:rPr>
              <a:t>D: </a:t>
            </a:r>
            <a:r>
              <a:rPr lang="en-US" sz="1400" dirty="0">
                <a:solidFill>
                  <a:srgbClr val="2D3748"/>
                </a:solidFill>
              </a:rPr>
              <a:t>A/B test simplified one-page checkout on 20% of users</a:t>
            </a:r>
          </a:p>
          <a:p>
            <a:pPr algn="l">
              <a:buNone/>
            </a:pPr>
            <a:r>
              <a:rPr lang="en-US" sz="1400" b="1" dirty="0">
                <a:solidFill>
                  <a:srgbClr val="F4A832"/>
                </a:solidFill>
              </a:rPr>
              <a:t>C: </a:t>
            </a:r>
            <a:r>
              <a:rPr lang="en-US" sz="1400" dirty="0">
                <a:solidFill>
                  <a:srgbClr val="2D3748"/>
                </a:solidFill>
              </a:rPr>
              <a:t>Cart completion rate up 22% in test group</a:t>
            </a:r>
          </a:p>
          <a:p>
            <a:pPr algn="l">
              <a:buNone/>
            </a:pPr>
            <a:r>
              <a:rPr lang="en-US" sz="1400" b="1" dirty="0">
                <a:solidFill>
                  <a:srgbClr val="E5533D"/>
                </a:solidFill>
              </a:rPr>
              <a:t>A: </a:t>
            </a:r>
            <a:r>
              <a:rPr lang="en-US" sz="1400" dirty="0">
                <a:solidFill>
                  <a:srgbClr val="2D3748"/>
                </a:solidFill>
              </a:rPr>
              <a:t>Deploy new checkout to all users; monitor for 30 days</a:t>
            </a:r>
          </a:p>
        </p:txBody>
      </p:sp>
      <p:sp>
        <p:nvSpPr>
          <p:cNvPr id="260" name="AppH260"/>
          <p:cNvSpPr>
            <a:spLocks noGrp="1"/>
          </p:cNvSpPr>
          <p:nvPr/>
        </p:nvSpPr>
        <p:spPr>
          <a:xfrm>
            <a:off x="8168319" y="3707334"/>
            <a:ext cx="3795080" cy="479580"/>
          </a:xfrm>
          <a:prstGeom prst="rect">
            <a:avLst/>
          </a:prstGeom>
          <a:solidFill>
            <a:srgbClr val="1590B8"/>
          </a:solidFill>
          <a:ln>
            <a:noFill/>
          </a:ln>
        </p:spPr>
        <p:txBody>
          <a:bodyPr vertOverflow="clip" lIns="91440" tIns="0" rIns="91440" bIns="0" anchor="ctr"/>
          <a:lstStyle/>
          <a:p>
            <a:pPr algn="l"/>
            <a:r>
              <a:rPr lang="en-US" sz="1500" b="1" dirty="0">
                <a:solidFill>
                  <a:srgbClr val="FFFFFF"/>
                </a:solidFill>
              </a:rPr>
              <a:t>Logistics</a:t>
            </a:r>
          </a:p>
        </p:txBody>
      </p:sp>
      <p:sp>
        <p:nvSpPr>
          <p:cNvPr id="261" name="AppC260"/>
          <p:cNvSpPr>
            <a:spLocks noGrp="1"/>
          </p:cNvSpPr>
          <p:nvPr/>
        </p:nvSpPr>
        <p:spPr>
          <a:xfrm>
            <a:off x="8168319" y="4186914"/>
            <a:ext cx="3795080" cy="2264685"/>
          </a:xfrm>
          <a:prstGeom prst="rect">
            <a:avLst/>
          </a:prstGeom>
          <a:solidFill>
            <a:srgbClr val="F7F9FC"/>
          </a:solidFill>
          <a:ln w="9144">
            <a:solidFill>
              <a:srgbClr val="2ABBE8"/>
            </a:solidFill>
          </a:ln>
        </p:spPr>
        <p:txBody>
          <a:bodyPr vertOverflow="clip" wrap="square" lIns="114300" tIns="114300" rIns="114300" bIns="114300" anchor="t"/>
          <a:lstStyle/>
          <a:p>
            <a:pPr algn="l">
              <a:buNone/>
            </a:pPr>
            <a:r>
              <a:rPr lang="en-US" sz="1400" b="1" dirty="0">
                <a:solidFill>
                  <a:srgbClr val="4A5568"/>
                </a:solidFill>
              </a:rPr>
              <a:t>Goal: </a:t>
            </a:r>
            <a:r>
              <a:rPr lang="en-US" sz="1400" dirty="0">
                <a:solidFill>
                  <a:srgbClr val="2D3748"/>
                </a:solidFill>
              </a:rPr>
              <a:t>Reduce last-mile delivery errors</a:t>
            </a:r>
          </a:p>
          <a:p>
            <a:pPr algn="l">
              <a:buNone/>
            </a:pPr>
            <a:r>
              <a:rPr lang="en-US" sz="1400" b="1" dirty="0">
                <a:solidFill>
                  <a:srgbClr val="1B6CA8"/>
                </a:solidFill>
              </a:rPr>
              <a:t>P: </a:t>
            </a:r>
            <a:r>
              <a:rPr lang="en-US" sz="1400" dirty="0">
                <a:solidFill>
                  <a:srgbClr val="2D3748"/>
                </a:solidFill>
              </a:rPr>
              <a:t>Root cause: incorrect address data at point of entry</a:t>
            </a:r>
          </a:p>
          <a:p>
            <a:pPr algn="l">
              <a:buNone/>
            </a:pPr>
            <a:r>
              <a:rPr lang="en-US" sz="1400" b="1" dirty="0">
                <a:solidFill>
                  <a:srgbClr val="27A96C"/>
                </a:solidFill>
              </a:rPr>
              <a:t>D: </a:t>
            </a:r>
            <a:r>
              <a:rPr lang="en-US" sz="1400" dirty="0">
                <a:solidFill>
                  <a:srgbClr val="2D3748"/>
                </a:solidFill>
              </a:rPr>
              <a:t>Test address validation popup at checkout for one region</a:t>
            </a:r>
          </a:p>
          <a:p>
            <a:pPr algn="l">
              <a:buNone/>
            </a:pPr>
            <a:r>
              <a:rPr lang="en-US" sz="1400" b="1" dirty="0">
                <a:solidFill>
                  <a:srgbClr val="F4A832"/>
                </a:solidFill>
              </a:rPr>
              <a:t>C: </a:t>
            </a:r>
            <a:r>
              <a:rPr lang="en-US" sz="1400" dirty="0">
                <a:solidFill>
                  <a:srgbClr val="2D3748"/>
                </a:solidFill>
              </a:rPr>
              <a:t>Address errors down 55%; customer complaints down 38%</a:t>
            </a:r>
          </a:p>
          <a:p>
            <a:pPr algn="l">
              <a:buNone/>
            </a:pPr>
            <a:r>
              <a:rPr lang="en-US" sz="1400" b="1" dirty="0">
                <a:solidFill>
                  <a:srgbClr val="E5533D"/>
                </a:solidFill>
              </a:rPr>
              <a:t>A: </a:t>
            </a:r>
            <a:r>
              <a:rPr lang="en-US" sz="1400" dirty="0">
                <a:solidFill>
                  <a:srgbClr val="2D3748"/>
                </a:solidFill>
              </a:rPr>
              <a:t>Roll out validation globally; retrain support team</a:t>
            </a:r>
          </a:p>
        </p:txBody>
      </p:sp>
    </p:spTree>
    <p:extLst>
      <p:ext uri="{BB962C8B-B14F-4D97-AF65-F5344CB8AC3E}">
        <p14:creationId xmlns:p14="http://schemas.microsoft.com/office/powerpoint/2010/main" val="2977528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itfallColH1"/>
          <p:cNvSpPr>
            <a:spLocks noGrp="1"/>
          </p:cNvSpPr>
          <p:nvPr/>
        </p:nvSpPr>
        <p:spPr>
          <a:xfrm>
            <a:off x="228600" y="736600"/>
            <a:ext cx="6334005" cy="518236"/>
          </a:xfrm>
          <a:prstGeom prst="rect">
            <a:avLst/>
          </a:prstGeom>
          <a:solidFill>
            <a:srgbClr val="E5533D"/>
          </a:solidFill>
          <a:ln>
            <a:noFill/>
          </a:ln>
        </p:spPr>
        <p:txBody>
          <a:bodyPr vertOverflow="clip" lIns="137160" tIns="0" rIns="137160" bIns="0" anchor="ctr"/>
          <a:lstStyle/>
          <a:p>
            <a:pPr algn="l"/>
            <a:r>
              <a:rPr lang="en-US" sz="1600" b="1" dirty="0">
                <a:solidFill>
                  <a:srgbClr val="FFFFFF"/>
                </a:solidFill>
              </a:rPr>
              <a:t>⚠ Common Mistake</a:t>
            </a:r>
          </a:p>
        </p:txBody>
      </p:sp>
      <p:sp>
        <p:nvSpPr>
          <p:cNvPr id="281" name="PitfallColH2"/>
          <p:cNvSpPr>
            <a:spLocks noGrp="1"/>
          </p:cNvSpPr>
          <p:nvPr/>
        </p:nvSpPr>
        <p:spPr>
          <a:xfrm>
            <a:off x="6850513" y="736600"/>
            <a:ext cx="5112886" cy="518236"/>
          </a:xfrm>
          <a:prstGeom prst="rect">
            <a:avLst/>
          </a:prstGeom>
          <a:solidFill>
            <a:srgbClr val="1E8B58"/>
          </a:solidFill>
          <a:ln>
            <a:noFill/>
          </a:ln>
        </p:spPr>
        <p:txBody>
          <a:bodyPr vertOverflow="clip" lIns="137160" tIns="0" rIns="137160" bIns="0" anchor="ctr"/>
          <a:lstStyle/>
          <a:p>
            <a:pPr algn="l"/>
            <a:r>
              <a:rPr lang="en-US" sz="1600" b="1" dirty="0">
                <a:solidFill>
                  <a:srgbClr val="FFFFFF"/>
                </a:solidFill>
              </a:rPr>
              <a:t>✔ Better Approach</a:t>
            </a:r>
          </a:p>
        </p:txBody>
      </p:sp>
      <p:sp>
        <p:nvSpPr>
          <p:cNvPr id="290" name="PitM0"/>
          <p:cNvSpPr>
            <a:spLocks noGrp="1"/>
          </p:cNvSpPr>
          <p:nvPr/>
        </p:nvSpPr>
        <p:spPr>
          <a:xfrm>
            <a:off x="228600" y="1384395"/>
            <a:ext cx="6334005" cy="921309"/>
          </a:xfrm>
          <a:prstGeom prst="rect">
            <a:avLst/>
          </a:prstGeom>
          <a:solidFill>
            <a:srgbClr val="FDF4F3"/>
          </a:solidFill>
          <a:ln w="9144">
            <a:solidFill>
              <a:srgbClr val="F5C4BD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7B2D20"/>
                </a:solidFill>
              </a:rPr>
              <a:t>Skipping the Plan — jumping straight to solutions without diagnosing the root cause</a:t>
            </a:r>
          </a:p>
        </p:txBody>
      </p:sp>
      <p:sp>
        <p:nvSpPr>
          <p:cNvPr id="291" name="PitF0"/>
          <p:cNvSpPr>
            <a:spLocks noGrp="1"/>
          </p:cNvSpPr>
          <p:nvPr/>
        </p:nvSpPr>
        <p:spPr>
          <a:xfrm>
            <a:off x="6850513" y="1384395"/>
            <a:ext cx="5112886" cy="921309"/>
          </a:xfrm>
          <a:prstGeom prst="rect">
            <a:avLst/>
          </a:prstGeom>
          <a:solidFill>
            <a:srgbClr val="F2FBF7"/>
          </a:solidFill>
          <a:ln w="9144">
            <a:solidFill>
              <a:srgbClr val="B5E5CC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1A5E38"/>
                </a:solidFill>
              </a:rPr>
              <a:t>Spend at least 40% of cycle time in the Plan phase. Use 5 Whys or fishbone analysis before proposing any solution.</a:t>
            </a:r>
          </a:p>
        </p:txBody>
      </p:sp>
      <p:sp>
        <p:nvSpPr>
          <p:cNvPr id="292" name="PitM1"/>
          <p:cNvSpPr>
            <a:spLocks noGrp="1"/>
          </p:cNvSpPr>
          <p:nvPr/>
        </p:nvSpPr>
        <p:spPr>
          <a:xfrm>
            <a:off x="228600" y="2420869"/>
            <a:ext cx="6334005" cy="921309"/>
          </a:xfrm>
          <a:prstGeom prst="rect">
            <a:avLst/>
          </a:prstGeom>
          <a:solidFill>
            <a:srgbClr val="FFFFFF"/>
          </a:solidFill>
          <a:ln w="9144">
            <a:solidFill>
              <a:srgbClr val="F5C4BD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7B2D20"/>
                </a:solidFill>
              </a:rPr>
              <a:t>Rolling out changes at full scale in the Do phase, treating PDCA like a project</a:t>
            </a:r>
          </a:p>
        </p:txBody>
      </p:sp>
      <p:sp>
        <p:nvSpPr>
          <p:cNvPr id="293" name="PitF1"/>
          <p:cNvSpPr>
            <a:spLocks noGrp="1"/>
          </p:cNvSpPr>
          <p:nvPr/>
        </p:nvSpPr>
        <p:spPr>
          <a:xfrm>
            <a:off x="6850513" y="2420869"/>
            <a:ext cx="5112886" cy="921309"/>
          </a:xfrm>
          <a:prstGeom prst="rect">
            <a:avLst/>
          </a:prstGeom>
          <a:solidFill>
            <a:srgbClr val="FFFFFF"/>
          </a:solidFill>
          <a:ln w="9144">
            <a:solidFill>
              <a:srgbClr val="B5E5CC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1A5E38"/>
                </a:solidFill>
              </a:rPr>
              <a:t>Always run a controlled small-scale pilot first. The Do phase is for learning, not implementation.</a:t>
            </a:r>
          </a:p>
        </p:txBody>
      </p:sp>
      <p:sp>
        <p:nvSpPr>
          <p:cNvPr id="294" name="PitM2"/>
          <p:cNvSpPr>
            <a:spLocks noGrp="1"/>
          </p:cNvSpPr>
          <p:nvPr/>
        </p:nvSpPr>
        <p:spPr>
          <a:xfrm>
            <a:off x="228600" y="3457343"/>
            <a:ext cx="6334005" cy="921309"/>
          </a:xfrm>
          <a:prstGeom prst="rect">
            <a:avLst/>
          </a:prstGeom>
          <a:solidFill>
            <a:srgbClr val="FDF4F3"/>
          </a:solidFill>
          <a:ln w="9144">
            <a:solidFill>
              <a:srgbClr val="F5C4BD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7B2D20"/>
                </a:solidFill>
              </a:rPr>
              <a:t>Skipping the Check phase because 'we can see it's working' — relying on gut feel</a:t>
            </a:r>
          </a:p>
        </p:txBody>
      </p:sp>
      <p:sp>
        <p:nvSpPr>
          <p:cNvPr id="295" name="PitF2"/>
          <p:cNvSpPr>
            <a:spLocks noGrp="1"/>
          </p:cNvSpPr>
          <p:nvPr/>
        </p:nvSpPr>
        <p:spPr>
          <a:xfrm>
            <a:off x="6850513" y="3457343"/>
            <a:ext cx="5112886" cy="921309"/>
          </a:xfrm>
          <a:prstGeom prst="rect">
            <a:avLst/>
          </a:prstGeom>
          <a:solidFill>
            <a:srgbClr val="F2FBF7"/>
          </a:solidFill>
          <a:ln w="9144">
            <a:solidFill>
              <a:srgbClr val="B5E5CC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1A5E38"/>
                </a:solidFill>
              </a:rPr>
              <a:t>Always compare actual data to the pre-defined success metrics established in the Plan phase.</a:t>
            </a:r>
          </a:p>
        </p:txBody>
      </p:sp>
      <p:sp>
        <p:nvSpPr>
          <p:cNvPr id="296" name="PitM3"/>
          <p:cNvSpPr>
            <a:spLocks noGrp="1"/>
          </p:cNvSpPr>
          <p:nvPr/>
        </p:nvSpPr>
        <p:spPr>
          <a:xfrm>
            <a:off x="228600" y="4493816"/>
            <a:ext cx="6334005" cy="921309"/>
          </a:xfrm>
          <a:prstGeom prst="rect">
            <a:avLst/>
          </a:prstGeom>
          <a:solidFill>
            <a:srgbClr val="FFFFFF"/>
          </a:solidFill>
          <a:ln w="9144">
            <a:solidFill>
              <a:srgbClr val="F5C4BD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7B2D20"/>
                </a:solidFill>
              </a:rPr>
              <a:t>Treating PDCA as a one-time project that ends after one cycle</a:t>
            </a:r>
          </a:p>
        </p:txBody>
      </p:sp>
      <p:sp>
        <p:nvSpPr>
          <p:cNvPr id="297" name="PitF3"/>
          <p:cNvSpPr>
            <a:spLocks noGrp="1"/>
          </p:cNvSpPr>
          <p:nvPr/>
        </p:nvSpPr>
        <p:spPr>
          <a:xfrm>
            <a:off x="6850513" y="4493816"/>
            <a:ext cx="5112886" cy="921309"/>
          </a:xfrm>
          <a:prstGeom prst="rect">
            <a:avLst/>
          </a:prstGeom>
          <a:solidFill>
            <a:srgbClr val="FFFFFF"/>
          </a:solidFill>
          <a:ln w="9144">
            <a:solidFill>
              <a:srgbClr val="B5E5CC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1A5E38"/>
                </a:solidFill>
              </a:rPr>
              <a:t>The Act phase always triggers a new Plan phase. Even successful changes create new opportunities to improve.</a:t>
            </a:r>
          </a:p>
        </p:txBody>
      </p:sp>
      <p:sp>
        <p:nvSpPr>
          <p:cNvPr id="298" name="PitM4"/>
          <p:cNvSpPr>
            <a:spLocks noGrp="1"/>
          </p:cNvSpPr>
          <p:nvPr/>
        </p:nvSpPr>
        <p:spPr>
          <a:xfrm>
            <a:off x="228600" y="5530290"/>
            <a:ext cx="6334005" cy="921309"/>
          </a:xfrm>
          <a:prstGeom prst="rect">
            <a:avLst/>
          </a:prstGeom>
          <a:solidFill>
            <a:srgbClr val="FDF4F3"/>
          </a:solidFill>
          <a:ln w="9144">
            <a:solidFill>
              <a:srgbClr val="F5C4BD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7B2D20"/>
                </a:solidFill>
              </a:rPr>
              <a:t>Not documenting learnings — even 'failed' cycles produce valuable knowledge</a:t>
            </a:r>
          </a:p>
        </p:txBody>
      </p:sp>
      <p:sp>
        <p:nvSpPr>
          <p:cNvPr id="299" name="PitF4"/>
          <p:cNvSpPr>
            <a:spLocks noGrp="1"/>
          </p:cNvSpPr>
          <p:nvPr/>
        </p:nvSpPr>
        <p:spPr>
          <a:xfrm>
            <a:off x="6850513" y="5530290"/>
            <a:ext cx="5112886" cy="921309"/>
          </a:xfrm>
          <a:prstGeom prst="rect">
            <a:avLst/>
          </a:prstGeom>
          <a:solidFill>
            <a:srgbClr val="F2FBF7"/>
          </a:solidFill>
          <a:ln w="9144">
            <a:solidFill>
              <a:srgbClr val="B5E5CC"/>
            </a:solidFill>
          </a:ln>
        </p:spPr>
        <p:txBody>
          <a:bodyPr vertOverflow="clip" wrap="square" lIns="114300" tIns="91440" rIns="114300" bIns="91440" anchor="ctr"/>
          <a:lstStyle/>
          <a:p>
            <a:pPr algn="l">
              <a:buNone/>
            </a:pPr>
            <a:r>
              <a:rPr lang="en-US" sz="1400" dirty="0">
                <a:solidFill>
                  <a:srgbClr val="1A5E38"/>
                </a:solidFill>
              </a:rPr>
              <a:t>Record all cycle outcomes in a knowledge base. Failed hypotheses help teams avoid repeating the same mistakes.</a:t>
            </a:r>
          </a:p>
        </p:txBody>
      </p:sp>
    </p:spTree>
    <p:extLst>
      <p:ext uri="{BB962C8B-B14F-4D97-AF65-F5344CB8AC3E}">
        <p14:creationId xmlns:p14="http://schemas.microsoft.com/office/powerpoint/2010/main" val="1854112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76117124045]">
  <a:themeElements>
    <a:clrScheme name="Office">
      <a:dk1>
        <a:srgbClr val="1A2B4A"/>
      </a:dk1>
      <a:lt1>
        <a:srgbClr val="F7F9FC"/>
      </a:lt1>
      <a:dk2>
        <a:srgbClr val="2D4A7A"/>
      </a:dk2>
      <a:lt2>
        <a:srgbClr val="E8EEF6"/>
      </a:lt2>
      <a:accent1>
        <a:srgbClr val="1B6CA8"/>
      </a:accent1>
      <a:accent2>
        <a:srgbClr val="27A96C"/>
      </a:accent2>
      <a:accent3>
        <a:srgbClr val="F4A832"/>
      </a:accent3>
      <a:accent4>
        <a:srgbClr val="E5533D"/>
      </a:accent4>
      <a:accent5>
        <a:srgbClr val="6B4FA0"/>
      </a:accent5>
      <a:accent6>
        <a:srgbClr val="2ABBE8"/>
      </a:accent6>
      <a:hlink>
        <a:srgbClr val="467886"/>
      </a:hlink>
      <a:folHlink>
        <a:srgbClr val="96607D"/>
      </a:folHlink>
    </a:clrScheme>
    <a:fontScheme name="Office">
      <a:majorFont>
        <a:latin typeface="Segoe UI Semibold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D467B61-180B-4349-9DB7-0396AA417C3D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42561600-120b-47f3-a55b-d758b2bec552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1650</Words>
  <Application>Microsoft Office PowerPoint</Application>
  <PresentationFormat>Widescreen</PresentationFormat>
  <Paragraphs>236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Segoe UI</vt:lpstr>
      <vt:lpstr>Segoe UI Semibold</vt:lpstr>
      <vt:lpstr>Office Theme [1776117124045]</vt:lpstr>
      <vt:lpstr>PowerPoint Presentation</vt:lpstr>
      <vt:lpstr>What is PDCA?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Rodgers</dc:creator>
  <cp:lastModifiedBy>David Rodgers</cp:lastModifiedBy>
  <cp:revision>2</cp:revision>
  <dcterms:created xsi:type="dcterms:W3CDTF">2026-04-13T21:52:03Z</dcterms:created>
  <dcterms:modified xsi:type="dcterms:W3CDTF">2026-04-13T23:32:27Z</dcterms:modified>
</cp:coreProperties>
</file>